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81" r:id="rId5"/>
  </p:sldMasterIdLst>
  <p:notesMasterIdLst>
    <p:notesMasterId r:id="rId30"/>
  </p:notesMasterIdLst>
  <p:handoutMasterIdLst>
    <p:handoutMasterId r:id="rId31"/>
  </p:handoutMasterIdLst>
  <p:sldIdLst>
    <p:sldId id="264" r:id="rId6"/>
    <p:sldId id="276" r:id="rId7"/>
    <p:sldId id="277" r:id="rId8"/>
    <p:sldId id="278" r:id="rId9"/>
    <p:sldId id="279" r:id="rId10"/>
    <p:sldId id="281" r:id="rId11"/>
    <p:sldId id="282" r:id="rId12"/>
    <p:sldId id="284" r:id="rId13"/>
    <p:sldId id="285" r:id="rId14"/>
    <p:sldId id="286" r:id="rId15"/>
    <p:sldId id="287" r:id="rId16"/>
    <p:sldId id="288" r:id="rId17"/>
    <p:sldId id="289" r:id="rId18"/>
    <p:sldId id="292" r:id="rId19"/>
    <p:sldId id="293" r:id="rId20"/>
    <p:sldId id="733" r:id="rId21"/>
    <p:sldId id="295" r:id="rId22"/>
    <p:sldId id="734" r:id="rId23"/>
    <p:sldId id="735" r:id="rId24"/>
    <p:sldId id="736" r:id="rId25"/>
    <p:sldId id="737" r:id="rId26"/>
    <p:sldId id="738" r:id="rId27"/>
    <p:sldId id="266" r:id="rId28"/>
    <p:sldId id="731" r:id="rId29"/>
  </p:sldIdLst>
  <p:sldSz cx="12188825" cy="6858000"/>
  <p:notesSz cx="6858000" cy="9144000"/>
  <p:defaultTextStyle>
    <a:defPPr rtl="0">
      <a:defRPr lang="en-gb"/>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9" autoAdjust="0"/>
    <p:restoredTop sz="92325" autoAdjust="0"/>
  </p:normalViewPr>
  <p:slideViewPr>
    <p:cSldViewPr showGuides="1">
      <p:cViewPr varScale="1">
        <p:scale>
          <a:sx n="67" d="100"/>
          <a:sy n="67" d="100"/>
        </p:scale>
        <p:origin x="828" y="66"/>
      </p:cViewPr>
      <p:guideLst>
        <p:guide pos="3839"/>
        <p:guide orient="horz" pos="2160"/>
      </p:guideLst>
    </p:cSldViewPr>
  </p:slideViewPr>
  <p:notesTextViewPr>
    <p:cViewPr>
      <p:scale>
        <a:sx n="1" d="1"/>
        <a:sy n="1" d="1"/>
      </p:scale>
      <p:origin x="0" y="0"/>
    </p:cViewPr>
  </p:notesTextViewPr>
  <p:notesViewPr>
    <p:cSldViewPr>
      <p:cViewPr varScale="1">
        <p:scale>
          <a:sx n="90" d="100"/>
          <a:sy n="90" d="100"/>
        </p:scale>
        <p:origin x="302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dirty="0">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FC46FA63-D707-4B8C-96CC-B557CA336FCE}" type="datetime1">
              <a:rPr lang="en-GB" smtClean="0">
                <a:solidFill>
                  <a:schemeClr val="tx2"/>
                </a:solidFill>
              </a:rPr>
              <a:t>18/04/2018</a:t>
            </a:fld>
            <a:endParaRPr lang="en-GB" dirty="0">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dirty="0">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n-GB" smtClean="0">
                <a:solidFill>
                  <a:schemeClr val="tx2"/>
                </a:solidFill>
              </a:rPr>
              <a:t>‹#›</a:t>
            </a:fld>
            <a:endParaRPr lang="en-GB"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73B178AC-64BE-41F2-A7AE-E34946EE79F8}" type="datetime1">
              <a:rPr lang="en-GB" noProof="0" smtClean="0"/>
              <a:pPr/>
              <a:t>18/04/2018</a:t>
            </a:fld>
            <a:endParaRPr lang="en-GB" noProof="0"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en-GB" noProof="0" smtClean="0"/>
              <a:pPr/>
              <a:t>‹#›</a:t>
            </a:fld>
            <a:endParaRPr lang="en-GB" noProof="0"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1</a:t>
            </a:fld>
            <a:endParaRPr lang="en-GB" dirty="0"/>
          </a:p>
        </p:txBody>
      </p:sp>
    </p:spTree>
    <p:extLst>
      <p:ext uri="{BB962C8B-B14F-4D97-AF65-F5344CB8AC3E}">
        <p14:creationId xmlns:p14="http://schemas.microsoft.com/office/powerpoint/2010/main" val="852930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2</a:t>
            </a:fld>
            <a:endParaRPr lang="en-GB" dirty="0"/>
          </a:p>
        </p:txBody>
      </p:sp>
    </p:spTree>
    <p:extLst>
      <p:ext uri="{BB962C8B-B14F-4D97-AF65-F5344CB8AC3E}">
        <p14:creationId xmlns:p14="http://schemas.microsoft.com/office/powerpoint/2010/main" val="29498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3</a:t>
            </a:fld>
            <a:endParaRPr lang="en-GB" dirty="0"/>
          </a:p>
        </p:txBody>
      </p:sp>
    </p:spTree>
    <p:extLst>
      <p:ext uri="{BB962C8B-B14F-4D97-AF65-F5344CB8AC3E}">
        <p14:creationId xmlns:p14="http://schemas.microsoft.com/office/powerpoint/2010/main" val="386738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4</a:t>
            </a:fld>
            <a:endParaRPr lang="en-GB" dirty="0"/>
          </a:p>
        </p:txBody>
      </p:sp>
    </p:spTree>
    <p:extLst>
      <p:ext uri="{BB962C8B-B14F-4D97-AF65-F5344CB8AC3E}">
        <p14:creationId xmlns:p14="http://schemas.microsoft.com/office/powerpoint/2010/main" val="115451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5</a:t>
            </a:fld>
            <a:endParaRPr lang="en-GB" dirty="0"/>
          </a:p>
        </p:txBody>
      </p:sp>
    </p:spTree>
    <p:extLst>
      <p:ext uri="{BB962C8B-B14F-4D97-AF65-F5344CB8AC3E}">
        <p14:creationId xmlns:p14="http://schemas.microsoft.com/office/powerpoint/2010/main" val="189909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rtl="0"/>
            <a:fld id="{B8796F01-7154-41E0-B48B-A6921757531A}" type="slidenum">
              <a:rPr lang="en-GB" smtClean="0"/>
              <a:pPr rtl="0"/>
              <a:t>23</a:t>
            </a:fld>
            <a:endParaRPr lang="en-GB" dirty="0"/>
          </a:p>
        </p:txBody>
      </p:sp>
    </p:spTree>
    <p:extLst>
      <p:ext uri="{BB962C8B-B14F-4D97-AF65-F5344CB8AC3E}">
        <p14:creationId xmlns:p14="http://schemas.microsoft.com/office/powerpoint/2010/main" val="213136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73B178AC-64BE-41F2-A7AE-E34946EE79F8}" type="datetime1">
              <a:rPr lang="en-GB" noProof="0" smtClean="0"/>
              <a:pPr/>
              <a:t>18/04/2018</a:t>
            </a:fld>
            <a:endParaRPr lang="en-GB" noProof="0" dirty="0"/>
          </a:p>
        </p:txBody>
      </p:sp>
      <p:sp>
        <p:nvSpPr>
          <p:cNvPr id="5" name="Slide Number Placeholder 4"/>
          <p:cNvSpPr>
            <a:spLocks noGrp="1"/>
          </p:cNvSpPr>
          <p:nvPr>
            <p:ph type="sldNum" sz="quarter" idx="11"/>
          </p:nvPr>
        </p:nvSpPr>
        <p:spPr/>
        <p:txBody>
          <a:bodyPr/>
          <a:lstStyle/>
          <a:p>
            <a:pPr rtl="0"/>
            <a:fld id="{B8796F01-7154-41E0-B48B-A6921757531A}" type="slidenum">
              <a:rPr lang="en-GB" noProof="0" smtClean="0"/>
              <a:pPr rtl="0"/>
              <a:t>24</a:t>
            </a:fld>
            <a:endParaRPr lang="en-GB" noProof="0" dirty="0"/>
          </a:p>
        </p:txBody>
      </p:sp>
    </p:spTree>
    <p:extLst>
      <p:ext uri="{BB962C8B-B14F-4D97-AF65-F5344CB8AC3E}">
        <p14:creationId xmlns:p14="http://schemas.microsoft.com/office/powerpoint/2010/main" val="4025620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rtlCol="0">
            <a:normAutofit/>
          </a:bodyPr>
          <a:lstStyle>
            <a:lvl1pPr>
              <a:lnSpc>
                <a:spcPct val="90000"/>
              </a:lnSpc>
              <a:defRPr sz="5400" cap="none" baseline="0"/>
            </a:lvl1pPr>
          </a:lstStyle>
          <a:p>
            <a:pPr rtl="0"/>
            <a:r>
              <a:rPr lang="en-US"/>
              <a:t>Click to edit Master title style</a:t>
            </a:r>
            <a:endParaRPr/>
          </a:p>
        </p:txBody>
      </p:sp>
      <p:sp>
        <p:nvSpPr>
          <p:cNvPr id="3" name="Subtitle 2"/>
          <p:cNvSpPr>
            <a:spLocks noGrp="1"/>
          </p:cNvSpPr>
          <p:nvPr>
            <p:ph type="subTitle" idx="1"/>
          </p:nvPr>
        </p:nvSpPr>
        <p:spPr>
          <a:xfrm>
            <a:off x="4672383" y="4927600"/>
            <a:ext cx="7008574" cy="1244600"/>
          </a:xfrm>
        </p:spPr>
        <p:txBody>
          <a:bodyPr rtlCol="0">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n-US"/>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90C41E57-B869-4F93-A8CB-3B07FB29569D}" type="datetime1">
              <a:rPr lang="en-GB" noProof="0" smtClean="0"/>
              <a:pPr/>
              <a:t>18/04/2018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591C5AD9-787D-40FA-8A4D-16A055B9AF81}" type="slidenum">
              <a:rPr lang="en-GB" noProof="0" smtClean="0"/>
              <a:t>‹#›</a:t>
            </a:fld>
            <a:endParaRPr lang="en-GB"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117309" y="274638"/>
            <a:ext cx="8532178" cy="5897561"/>
          </a:xfrm>
        </p:spPr>
        <p:txBody>
          <a:bodyPr vert="eaVert" rtlCol="0"/>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EB115EE6-DD38-46E5-A28F-7057CB4AE61C}" type="datetime1">
              <a:rPr lang="en-GB" noProof="0" smtClean="0"/>
              <a:pPr/>
              <a:t>18/04/2018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591C5AD9-787D-40FA-8A4D-16A055B9AF81}" type="slidenum">
              <a:rPr lang="en-GB" noProof="0" smtClean="0"/>
              <a:t>‹#›</a:t>
            </a:fld>
            <a:endParaRPr lang="en-GB"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88825"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a:t>Click the image logo to insert a background image. For compelling SJSU imagery: go.sjsu.edu/</a:t>
            </a:r>
            <a:r>
              <a:rPr lang="en-US" dirty="0" err="1"/>
              <a:t>photographylibrary</a:t>
            </a:r>
            <a:endParaRPr lang="en-US" dirty="0"/>
          </a:p>
        </p:txBody>
      </p:sp>
      <p:sp>
        <p:nvSpPr>
          <p:cNvPr id="5" name="Title 1"/>
          <p:cNvSpPr>
            <a:spLocks noGrp="1"/>
          </p:cNvSpPr>
          <p:nvPr>
            <p:ph type="title" hasCustomPrompt="1"/>
          </p:nvPr>
        </p:nvSpPr>
        <p:spPr>
          <a:xfrm>
            <a:off x="757792" y="4808790"/>
            <a:ext cx="10512862" cy="1325563"/>
          </a:xfrm>
        </p:spPr>
        <p:txBody>
          <a:bodyPr/>
          <a:lstStyle>
            <a:lvl1pPr>
              <a:defRPr baseline="0"/>
            </a:lvl1pPr>
          </a:lstStyle>
          <a:p>
            <a:r>
              <a:rPr lang="en-US" dirty="0"/>
              <a:t>Is your image dark enough</a:t>
            </a:r>
            <a:br>
              <a:rPr lang="en-US" dirty="0"/>
            </a:br>
            <a:r>
              <a:rPr lang="en-US" dirty="0"/>
              <a:t>to read white type over it?</a:t>
            </a:r>
          </a:p>
        </p:txBody>
      </p:sp>
    </p:spTree>
    <p:extLst>
      <p:ext uri="{BB962C8B-B14F-4D97-AF65-F5344CB8AC3E}">
        <p14:creationId xmlns:p14="http://schemas.microsoft.com/office/powerpoint/2010/main" val="13297861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7792" y="4808790"/>
            <a:ext cx="10512862" cy="1325563"/>
          </a:xfrm>
        </p:spPr>
        <p:txBody>
          <a:bodyPr/>
          <a:lstStyle>
            <a:lvl1pPr>
              <a:defRPr baseline="0"/>
            </a:lvl1pPr>
          </a:lstStyle>
          <a:p>
            <a:r>
              <a:rPr lang="en-US" dirty="0"/>
              <a:t>Is your image dark enough</a:t>
            </a:r>
            <a:br>
              <a:rPr lang="en-US" dirty="0"/>
            </a:br>
            <a:r>
              <a:rPr lang="en-US" dirty="0"/>
              <a:t>to read white type over it?</a:t>
            </a:r>
          </a:p>
        </p:txBody>
      </p:sp>
    </p:spTree>
    <p:extLst>
      <p:ext uri="{BB962C8B-B14F-4D97-AF65-F5344CB8AC3E}">
        <p14:creationId xmlns:p14="http://schemas.microsoft.com/office/powerpoint/2010/main" val="22243755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88825"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0" y="4800600"/>
            <a:ext cx="12188825"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40463437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12188825"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10913514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88825"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0" y="4800600"/>
            <a:ext cx="12188825"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5977497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12188825"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31679895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12188825"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a:t>Single iconic shots work well</a:t>
            </a:r>
          </a:p>
        </p:txBody>
      </p:sp>
    </p:spTree>
    <p:extLst>
      <p:ext uri="{BB962C8B-B14F-4D97-AF65-F5344CB8AC3E}">
        <p14:creationId xmlns:p14="http://schemas.microsoft.com/office/powerpoint/2010/main" val="1445374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a:t>Single iconic shots work well</a:t>
            </a:r>
          </a:p>
        </p:txBody>
      </p:sp>
    </p:spTree>
    <p:extLst>
      <p:ext uri="{BB962C8B-B14F-4D97-AF65-F5344CB8AC3E}">
        <p14:creationId xmlns:p14="http://schemas.microsoft.com/office/powerpoint/2010/main" val="21508603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lvl5pPr>
              <a:defRPr/>
            </a:lvl5pPr>
            <a:lvl6pPr>
              <a:defRPr/>
            </a:lvl6pPr>
            <a:lvl7pPr>
              <a:defRPr baseline="0"/>
            </a:lvl7pPr>
            <a:lvl8pPr>
              <a:defRPr baseline="0"/>
            </a:lvl8pPr>
            <a:lvl9pPr>
              <a:defRPr baseline="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B43BBB81-C700-4083-8127-E310BD1DC13C}" type="datetime1">
              <a:rPr lang="en-GB" noProof="0" smtClean="0"/>
              <a:pPr/>
              <a:t>18/04/2018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DA60BA0E-20D0-4E7C-B286-26C960A6788F}" type="slidenum">
              <a:rPr lang="en-GB" noProof="0" smtClean="0"/>
              <a:t>‹#›</a:t>
            </a:fld>
            <a:endParaRPr lang="en-GB" noProof="0" dirty="0"/>
          </a:p>
        </p:txBody>
      </p:sp>
      <p:pic>
        <p:nvPicPr>
          <p:cNvPr id="7" name="Picture 6">
            <a:extLst>
              <a:ext uri="{FF2B5EF4-FFF2-40B4-BE49-F238E27FC236}">
                <a16:creationId xmlns:a16="http://schemas.microsoft.com/office/drawing/2014/main" id="{66F66283-0743-43D8-A3B9-77B6D803C234}"/>
              </a:ext>
            </a:extLst>
          </p:cNvPr>
          <p:cNvPicPr>
            <a:picLocks noChangeAspect="1"/>
          </p:cNvPicPr>
          <p:nvPr userDrawn="1"/>
        </p:nvPicPr>
        <p:blipFill>
          <a:blip r:embed="rId2"/>
          <a:stretch>
            <a:fillRect/>
          </a:stretch>
        </p:blipFill>
        <p:spPr>
          <a:xfrm>
            <a:off x="8837612" y="5653834"/>
            <a:ext cx="2347163" cy="438950"/>
          </a:xfrm>
          <a:prstGeom prst="rect">
            <a:avLst/>
          </a:prstGeom>
        </p:spPr>
      </p:pic>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12188825"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12188825" cy="716570"/>
          </a:xfrm>
          <a:noFill/>
        </p:spPr>
        <p:txBody>
          <a:bodyPr>
            <a:normAutofit/>
          </a:bodyPr>
          <a:lstStyle>
            <a:lvl1pPr marL="914400" indent="0">
              <a:defRPr sz="3200" baseline="0">
                <a:latin typeface="SJSU Spartan Regular" panose="02000000000000000000" pitchFamily="2" charset="0"/>
              </a:defRPr>
            </a:lvl1pPr>
          </a:lstStyle>
          <a:p>
            <a:r>
              <a:rPr lang="en-US" dirty="0"/>
              <a:t>Slide Headline</a:t>
            </a:r>
          </a:p>
        </p:txBody>
      </p:sp>
      <p:sp>
        <p:nvSpPr>
          <p:cNvPr id="5" name="Text Placeholder 4"/>
          <p:cNvSpPr>
            <a:spLocks noGrp="1"/>
          </p:cNvSpPr>
          <p:nvPr>
            <p:ph type="body" sz="quarter" idx="10" hasCustomPrompt="1"/>
          </p:nvPr>
        </p:nvSpPr>
        <p:spPr>
          <a:xfrm>
            <a:off x="0" y="3529265"/>
            <a:ext cx="12188825"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a:t>click here to insert</a:t>
            </a:r>
            <a:br>
              <a:rPr lang="en-US" dirty="0"/>
            </a:br>
            <a:r>
              <a:rPr lang="en-US" dirty="0"/>
              <a:t>body copy, use</a:t>
            </a:r>
            <a:br>
              <a:rPr lang="en-US" dirty="0"/>
            </a:br>
            <a:r>
              <a:rPr lang="en-US" dirty="0"/>
              <a:t>Shift + Enter for</a:t>
            </a:r>
            <a:br>
              <a:rPr lang="en-US" dirty="0"/>
            </a:br>
            <a:r>
              <a:rPr lang="en-US" dirty="0"/>
              <a:t>closer line-breaks.</a:t>
            </a:r>
          </a:p>
        </p:txBody>
      </p:sp>
    </p:spTree>
    <p:extLst>
      <p:ext uri="{BB962C8B-B14F-4D97-AF65-F5344CB8AC3E}">
        <p14:creationId xmlns:p14="http://schemas.microsoft.com/office/powerpoint/2010/main" val="39973604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12188825"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a:t>Ctrl+click</a:t>
            </a:r>
            <a:r>
              <a:rPr lang="en-US" dirty="0"/>
              <a:t>), then select Format Shape – Fill – Picture or Texture – Choose Picture. For compelling SJSU imagery: go.sjsu.edu/</a:t>
            </a:r>
            <a:r>
              <a:rPr lang="en-US" dirty="0" err="1"/>
              <a:t>photographylibrary</a:t>
            </a:r>
            <a:endParaRPr lang="en-US" dirty="0"/>
          </a:p>
        </p:txBody>
      </p:sp>
      <p:sp>
        <p:nvSpPr>
          <p:cNvPr id="3" name="Rectangle 2"/>
          <p:cNvSpPr/>
          <p:nvPr userDrawn="1"/>
        </p:nvSpPr>
        <p:spPr>
          <a:xfrm>
            <a:off x="0" y="2588104"/>
            <a:ext cx="12188825"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12188825" cy="716570"/>
          </a:xfrm>
          <a:noFill/>
        </p:spPr>
        <p:txBody>
          <a:bodyPr>
            <a:normAutofit/>
          </a:bodyPr>
          <a:lstStyle>
            <a:lvl1pPr marL="914400" indent="0">
              <a:defRPr sz="3200" baseline="0">
                <a:latin typeface="SJSU Spartan Regular" panose="02000000000000000000" pitchFamily="2" charset="0"/>
              </a:defRPr>
            </a:lvl1pPr>
          </a:lstStyle>
          <a:p>
            <a:r>
              <a:rPr lang="en-US" dirty="0"/>
              <a:t>Slide Headline</a:t>
            </a:r>
          </a:p>
        </p:txBody>
      </p:sp>
      <p:sp>
        <p:nvSpPr>
          <p:cNvPr id="5" name="Text Placeholder 4"/>
          <p:cNvSpPr>
            <a:spLocks noGrp="1"/>
          </p:cNvSpPr>
          <p:nvPr>
            <p:ph type="body" sz="quarter" idx="10" hasCustomPrompt="1"/>
          </p:nvPr>
        </p:nvSpPr>
        <p:spPr>
          <a:xfrm>
            <a:off x="0" y="3529265"/>
            <a:ext cx="12188825"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a:t>click here to insert</a:t>
            </a:r>
            <a:br>
              <a:rPr lang="en-US" dirty="0"/>
            </a:br>
            <a:r>
              <a:rPr lang="en-US" dirty="0"/>
              <a:t>body copy, use</a:t>
            </a:r>
            <a:br>
              <a:rPr lang="en-US" dirty="0"/>
            </a:br>
            <a:r>
              <a:rPr lang="en-US" dirty="0"/>
              <a:t>Shift + Enter for</a:t>
            </a:r>
            <a:br>
              <a:rPr lang="en-US" dirty="0"/>
            </a:br>
            <a:r>
              <a:rPr lang="en-US" dirty="0"/>
              <a:t>closer line-breaks.</a:t>
            </a:r>
          </a:p>
        </p:txBody>
      </p:sp>
    </p:spTree>
    <p:extLst>
      <p:ext uri="{BB962C8B-B14F-4D97-AF65-F5344CB8AC3E}">
        <p14:creationId xmlns:p14="http://schemas.microsoft.com/office/powerpoint/2010/main" val="22448734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4412" y="0"/>
            <a:ext cx="6094413"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a:t>Click image logo to insert picture.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837981" y="702009"/>
            <a:ext cx="7084755" cy="629487"/>
          </a:xfrm>
        </p:spPr>
        <p:txBody>
          <a:bodyPr/>
          <a:lstStyle>
            <a:lvl1pPr>
              <a:defRPr>
                <a:latin typeface="SJSU Spartan Regular" panose="02000000000000000000" pitchFamily="2" charset="0"/>
              </a:defRPr>
            </a:lvl1pPr>
          </a:lstStyle>
          <a:p>
            <a:r>
              <a:rPr lang="en-US" dirty="0"/>
              <a:t>Headline</a:t>
            </a:r>
          </a:p>
        </p:txBody>
      </p:sp>
      <p:sp>
        <p:nvSpPr>
          <p:cNvPr id="6" name="Text Placeholder 5"/>
          <p:cNvSpPr>
            <a:spLocks noGrp="1"/>
          </p:cNvSpPr>
          <p:nvPr>
            <p:ph type="body" sz="quarter" idx="11" hasCustomPrompt="1"/>
          </p:nvPr>
        </p:nvSpPr>
        <p:spPr>
          <a:xfrm>
            <a:off x="837984" y="1416386"/>
            <a:ext cx="708475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Subheading</a:t>
            </a:r>
          </a:p>
        </p:txBody>
      </p:sp>
      <p:sp>
        <p:nvSpPr>
          <p:cNvPr id="8" name="Text Placeholder 7"/>
          <p:cNvSpPr>
            <a:spLocks noGrp="1"/>
          </p:cNvSpPr>
          <p:nvPr>
            <p:ph type="body" sz="quarter" idx="12" hasCustomPrompt="1"/>
          </p:nvPr>
        </p:nvSpPr>
        <p:spPr>
          <a:xfrm>
            <a:off x="837982" y="2033505"/>
            <a:ext cx="5256431"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a:t>Click here to insert body copy</a:t>
            </a:r>
          </a:p>
        </p:txBody>
      </p:sp>
    </p:spTree>
    <p:extLst>
      <p:ext uri="{BB962C8B-B14F-4D97-AF65-F5344CB8AC3E}">
        <p14:creationId xmlns:p14="http://schemas.microsoft.com/office/powerpoint/2010/main" val="5012002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094413"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a:t>Click image logo to insert picture.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6399134" y="702009"/>
            <a:ext cx="5517047" cy="629487"/>
          </a:xfrm>
        </p:spPr>
        <p:txBody>
          <a:bodyPr/>
          <a:lstStyle>
            <a:lvl1pPr>
              <a:defRPr>
                <a:latin typeface="SJSU Spartan Regular" panose="02000000000000000000" pitchFamily="2" charset="0"/>
              </a:defRPr>
            </a:lvl1pPr>
          </a:lstStyle>
          <a:p>
            <a:r>
              <a:rPr lang="en-US" dirty="0"/>
              <a:t>Headline</a:t>
            </a:r>
          </a:p>
        </p:txBody>
      </p:sp>
      <p:sp>
        <p:nvSpPr>
          <p:cNvPr id="6" name="Text Placeholder 5"/>
          <p:cNvSpPr>
            <a:spLocks noGrp="1"/>
          </p:cNvSpPr>
          <p:nvPr>
            <p:ph type="body" sz="quarter" idx="11" hasCustomPrompt="1"/>
          </p:nvPr>
        </p:nvSpPr>
        <p:spPr>
          <a:xfrm>
            <a:off x="6399135" y="1416386"/>
            <a:ext cx="5517047"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Subheading</a:t>
            </a:r>
          </a:p>
        </p:txBody>
      </p:sp>
      <p:sp>
        <p:nvSpPr>
          <p:cNvPr id="8" name="Text Placeholder 7"/>
          <p:cNvSpPr>
            <a:spLocks noGrp="1"/>
          </p:cNvSpPr>
          <p:nvPr>
            <p:ph type="body" sz="quarter" idx="12" hasCustomPrompt="1"/>
          </p:nvPr>
        </p:nvSpPr>
        <p:spPr>
          <a:xfrm>
            <a:off x="6399134" y="2033505"/>
            <a:ext cx="5517047"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a:t>Click here to insert body copy</a:t>
            </a:r>
          </a:p>
        </p:txBody>
      </p:sp>
    </p:spTree>
    <p:extLst>
      <p:ext uri="{BB962C8B-B14F-4D97-AF65-F5344CB8AC3E}">
        <p14:creationId xmlns:p14="http://schemas.microsoft.com/office/powerpoint/2010/main" val="1019036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rtlCol="0" anchor="t">
            <a:normAutofit/>
          </a:bodyPr>
          <a:lstStyle>
            <a:lvl1pPr algn="l">
              <a:defRPr sz="5400" b="0" cap="none" baseline="0"/>
            </a:lvl1pPr>
          </a:lstStyle>
          <a:p>
            <a:pPr rtl="0"/>
            <a:r>
              <a:rPr lang="en-US"/>
              <a:t>Click to edit Master title style</a:t>
            </a:r>
            <a:endParaRPr/>
          </a:p>
        </p:txBody>
      </p:sp>
      <p:sp>
        <p:nvSpPr>
          <p:cNvPr id="3" name="Text Placeholder 2"/>
          <p:cNvSpPr>
            <a:spLocks noGrp="1"/>
          </p:cNvSpPr>
          <p:nvPr>
            <p:ph type="body" idx="1"/>
          </p:nvPr>
        </p:nvSpPr>
        <p:spPr>
          <a:xfrm>
            <a:off x="812589" y="3124200"/>
            <a:ext cx="7008574" cy="1296987"/>
          </a:xfrm>
        </p:spPr>
        <p:txBody>
          <a:bodyPr rtlCol="0"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rtl="0"/>
            <a:r>
              <a:rPr lang="en-US"/>
              <a:t>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11730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29755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47CAB8BD-5A87-4DB5-924A-8B2AB5CF8B74}" type="datetime1">
              <a:rPr lang="en-GB" noProof="0" smtClean="0"/>
              <a:pPr/>
              <a:t>18/04/2018</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2137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n-US" noProof="0"/>
              <a:t>Edit Master text styles</a:t>
            </a:r>
          </a:p>
        </p:txBody>
      </p:sp>
      <p:sp>
        <p:nvSpPr>
          <p:cNvPr id="4" name="Content Placeholder 3"/>
          <p:cNvSpPr>
            <a:spLocks noGrp="1"/>
          </p:cNvSpPr>
          <p:nvPr>
            <p:ph sz="half" idx="2"/>
          </p:nvPr>
        </p:nvSpPr>
        <p:spPr>
          <a:xfrm>
            <a:off x="111730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30162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n-US" noProof="0"/>
              <a:t>Edit Master text styles</a:t>
            </a:r>
          </a:p>
        </p:txBody>
      </p:sp>
      <p:sp>
        <p:nvSpPr>
          <p:cNvPr id="6" name="Content Placeholder 5"/>
          <p:cNvSpPr>
            <a:spLocks noGrp="1"/>
          </p:cNvSpPr>
          <p:nvPr>
            <p:ph sz="quarter" idx="4"/>
          </p:nvPr>
        </p:nvSpPr>
        <p:spPr>
          <a:xfrm>
            <a:off x="629755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9831163F-A609-4965-981E-2512858A6B0B}" type="datetime1">
              <a:rPr lang="en-GB" noProof="0" smtClean="0"/>
              <a:pPr/>
              <a:t>18/04/2018</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2AAD07FA-60A0-4513-81AF-BDF95D9090DF}" type="datetime1">
              <a:rPr lang="en-GB" noProof="0" smtClean="0"/>
              <a:pPr/>
              <a:t>18/04/2018</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AEA9B41F-141C-4F65-BC2A-BC13EF27A4D7}" type="datetime1">
              <a:rPr lang="en-GB" noProof="0" smtClean="0"/>
              <a:pPr/>
              <a:t>18/04/2018</a:t>
            </a:fld>
            <a:endParaRPr lang="en-GB" noProof="0" dirty="0"/>
          </a:p>
        </p:txBody>
      </p:sp>
      <p:sp>
        <p:nvSpPr>
          <p:cNvPr id="3" name="Footer Placeholder 2"/>
          <p:cNvSpPr>
            <a:spLocks noGrp="1"/>
          </p:cNvSpPr>
          <p:nvPr>
            <p:ph type="ftr" sz="quarter" idx="11"/>
          </p:nvPr>
        </p:nvSpPr>
        <p:spPr/>
        <p:txBody>
          <a:bodyPr rtlCol="0"/>
          <a:lstStyle/>
          <a:p>
            <a:pPr rtl="0"/>
            <a:endParaRPr lang="en-GB" noProof="0" dirty="0"/>
          </a:p>
        </p:txBody>
      </p:sp>
      <p:sp>
        <p:nvSpPr>
          <p:cNvPr id="4" name="Slide Number Placeholder 3"/>
          <p:cNvSpPr>
            <a:spLocks noGrp="1"/>
          </p:cNvSpPr>
          <p:nvPr>
            <p:ph type="sldNum" sz="quarter" idx="12"/>
          </p:nvPr>
        </p:nvSpPr>
        <p:spPr/>
        <p:txBody>
          <a:bodyPr rtlCol="0"/>
          <a:lstStyle/>
          <a:p>
            <a:pPr rtl="0"/>
            <a:fld id="{EB37DED6-D4C7-42EE-AB49-D2E39E64FDE4}" type="slidenum">
              <a:rPr lang="en-GB" noProof="0" smtClean="0"/>
              <a:t>‹#›</a:t>
            </a:fld>
            <a:endParaRPr lang="en-GB"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1"/>
          <p:cNvSpPr>
            <a:spLocks noGrp="1"/>
          </p:cNvSpPr>
          <p:nvPr>
            <p:ph type="title"/>
          </p:nvPr>
        </p:nvSpPr>
        <p:spPr>
          <a:xfrm>
            <a:off x="304721" y="1701800"/>
            <a:ext cx="3351927" cy="2844800"/>
          </a:xfrm>
        </p:spPr>
        <p:txBody>
          <a:bodyPr rtlCol="0" anchor="b">
            <a:normAutofit/>
          </a:bodyPr>
          <a:lstStyle>
            <a:lvl1pPr algn="l">
              <a:defRPr sz="2000" b="1"/>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469236" y="482600"/>
            <a:ext cx="6805427" cy="5892800"/>
          </a:xfrm>
        </p:spPr>
        <p:txBody>
          <a:bodyPr rtlCol="0">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304721" y="4648200"/>
            <a:ext cx="3351927" cy="1727200"/>
          </a:xfrm>
        </p:spPr>
        <p:txBody>
          <a:bodyPr rtlCol="0">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n-US" noProof="0"/>
              <a:t>Edit Master text styles</a:t>
            </a:r>
          </a:p>
        </p:txBody>
      </p:sp>
      <p:sp>
        <p:nvSpPr>
          <p:cNvPr id="5" name="Date Placeholder 4"/>
          <p:cNvSpPr>
            <a:spLocks noGrp="1"/>
          </p:cNvSpPr>
          <p:nvPr>
            <p:ph type="dt" sz="half" idx="10"/>
          </p:nvPr>
        </p:nvSpPr>
        <p:spPr/>
        <p:txBody>
          <a:bodyPr rtlCol="0"/>
          <a:lstStyle>
            <a:lvl1pPr>
              <a:defRPr/>
            </a:lvl1pPr>
          </a:lstStyle>
          <a:p>
            <a:fld id="{10E95AA2-CDD5-40B0-B1CF-38A42C9DCC78}" type="datetime1">
              <a:rPr lang="en-GB" noProof="0" smtClean="0"/>
              <a:pPr/>
              <a:t>18/04/2018</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DFBB78A-01B4-41F2-96B0-677A4A282832}" type="slidenum">
              <a:rPr lang="en-GB" noProof="0" smtClean="0"/>
              <a:t>‹#›</a:t>
            </a:fld>
            <a:endParaRPr lang="en-GB" noProof="0"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1"/>
          <p:cNvSpPr>
            <a:spLocks noGrp="1"/>
          </p:cNvSpPr>
          <p:nvPr>
            <p:ph type="title"/>
          </p:nvPr>
        </p:nvSpPr>
        <p:spPr>
          <a:xfrm>
            <a:off x="2437765" y="4800600"/>
            <a:ext cx="7313295" cy="762000"/>
          </a:xfrm>
        </p:spPr>
        <p:txBody>
          <a:bodyPr rtlCol="0" anchor="b">
            <a:normAutofit/>
          </a:bodyPr>
          <a:lstStyle>
            <a:lvl1pPr algn="l">
              <a:defRPr sz="2000" b="1"/>
            </a:lvl1pPr>
          </a:lstStyle>
          <a:p>
            <a:pPr rtl="0"/>
            <a:r>
              <a:rPr lang="en-US" noProof="0"/>
              <a:t>Click to edit Master title style</a:t>
            </a:r>
            <a:endParaRPr lang="en-GB" noProof="0" dirty="0"/>
          </a:p>
        </p:txBody>
      </p:sp>
      <p:sp>
        <p:nvSpPr>
          <p:cNvPr id="3" name="Picture Placeholder 2"/>
          <p:cNvSpPr>
            <a:spLocks noGrp="1"/>
          </p:cNvSpPr>
          <p:nvPr>
            <p:ph type="pic" idx="1"/>
          </p:nvPr>
        </p:nvSpPr>
        <p:spPr>
          <a:xfrm>
            <a:off x="2437765" y="279401"/>
            <a:ext cx="7313295" cy="4448175"/>
          </a:xfrm>
        </p:spPr>
        <p:txBody>
          <a:bodyPr rtlCol="0">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2437765" y="5562600"/>
            <a:ext cx="7313295" cy="812800"/>
          </a:xfrm>
        </p:spPr>
        <p:txBody>
          <a:bodyPr rtlCol="0">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n-US" noProof="0"/>
              <a:t>Edit Master text styles</a:t>
            </a:r>
          </a:p>
        </p:txBody>
      </p:sp>
      <p:sp>
        <p:nvSpPr>
          <p:cNvPr id="5" name="Date Placeholder 4"/>
          <p:cNvSpPr>
            <a:spLocks noGrp="1"/>
          </p:cNvSpPr>
          <p:nvPr>
            <p:ph type="dt" sz="half" idx="10"/>
          </p:nvPr>
        </p:nvSpPr>
        <p:spPr/>
        <p:txBody>
          <a:bodyPr rtlCol="0"/>
          <a:lstStyle>
            <a:lvl1pPr>
              <a:defRPr/>
            </a:lvl1pPr>
          </a:lstStyle>
          <a:p>
            <a:fld id="{AF96DEFE-052F-4B34-8EAC-A263CB86F3A5}" type="datetime1">
              <a:rPr lang="en-GB" noProof="0" smtClean="0"/>
              <a:pPr/>
              <a:t>18/04/2018</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DFBB78A-01B4-41F2-96B0-677A4A282832}" type="slidenum">
              <a:rPr lang="en-GB" noProof="0" smtClean="0"/>
              <a:t>‹#›</a:t>
            </a:fld>
            <a:endParaRPr lang="en-GB"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n-GB" noProof="0" dirty="0"/>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n-US" noProof="0"/>
              <a:t>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lumOff val="50000"/>
                  </a:schemeClr>
                </a:solidFill>
              </a:defRPr>
            </a:lvl1pPr>
          </a:lstStyle>
          <a:p>
            <a:fld id="{CF860746-45FF-4F3F-9CE0-E6B542C01EBE}" type="datetime1">
              <a:rPr lang="en-GB" noProof="0" smtClean="0"/>
              <a:pPr/>
              <a:t>18/04/2018</a:t>
            </a:fld>
            <a:endParaRPr lang="en-GB" noProof="0"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lumOff val="50000"/>
                  </a:schemeClr>
                </a:solidFill>
              </a:defRPr>
            </a:lvl1pPr>
          </a:lstStyle>
          <a:p>
            <a:pPr rtl="0"/>
            <a:endParaRPr lang="en-GB" noProof="0"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lumOff val="50000"/>
                  </a:schemeClr>
                </a:solidFill>
              </a:defRPr>
            </a:lvl1pPr>
          </a:lstStyle>
          <a:p>
            <a:pPr rtl="0"/>
            <a:fld id="{EB37DED6-D4C7-42EE-AB49-D2E39E64FDE4}" type="slidenum">
              <a:rPr lang="en-GB" noProof="0" smtClean="0"/>
              <a:pPr/>
              <a:t>‹#›</a:t>
            </a:fld>
            <a:endParaRPr lang="en-GB" noProof="0"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7"/>
            <a:ext cx="10512862"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3073099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8412" y="76200"/>
            <a:ext cx="7008574" cy="1676400"/>
          </a:xfrm>
        </p:spPr>
        <p:txBody>
          <a:bodyPr rtlCol="0">
            <a:normAutofit/>
          </a:bodyPr>
          <a:lstStyle/>
          <a:p>
            <a:r>
              <a:rPr lang="en-GB" sz="4800" dirty="0"/>
              <a:t>COURSE EE284 PROJECT- 1</a:t>
            </a:r>
          </a:p>
        </p:txBody>
      </p:sp>
      <p:sp>
        <p:nvSpPr>
          <p:cNvPr id="3" name="Subtitle 2"/>
          <p:cNvSpPr>
            <a:spLocks noGrp="1"/>
          </p:cNvSpPr>
          <p:nvPr>
            <p:ph type="subTitle" idx="1"/>
          </p:nvPr>
        </p:nvSpPr>
        <p:spPr>
          <a:xfrm>
            <a:off x="3828289" y="1752600"/>
            <a:ext cx="7008574" cy="4521200"/>
          </a:xfrm>
        </p:spPr>
        <p:txBody>
          <a:bodyPr rtlCol="0">
            <a:normAutofit/>
          </a:bodyPr>
          <a:lstStyle/>
          <a:p>
            <a:pPr algn="ctr">
              <a:lnSpc>
                <a:spcPct val="107000"/>
              </a:lnSpc>
              <a:spcAft>
                <a:spcPts val="400"/>
              </a:spcAft>
            </a:pPr>
            <a:r>
              <a:rPr lang="en-US" dirty="0">
                <a:latin typeface="Bebas Neue"/>
                <a:cs typeface="Times New Roman" panose="02020603050405020304" pitchFamily="18" charset="0"/>
              </a:rPr>
              <a:t>A Hands-on SIP-based VoIP Experiments on: Call Establishment, Busy Lines, Call on Hold, and Conference Calling</a:t>
            </a:r>
          </a:p>
          <a:p>
            <a:pPr algn="ctr">
              <a:lnSpc>
                <a:spcPct val="107000"/>
              </a:lnSpc>
              <a:spcAft>
                <a:spcPts val="400"/>
              </a:spcAft>
            </a:pPr>
            <a:endParaRPr lang="en-US" dirty="0">
              <a:latin typeface="Bebas Neue"/>
              <a:cs typeface="Times New Roman" panose="02020603050405020304" pitchFamily="18" charset="0"/>
            </a:endParaRPr>
          </a:p>
          <a:p>
            <a:pPr algn="ctr">
              <a:lnSpc>
                <a:spcPct val="107000"/>
              </a:lnSpc>
              <a:spcAft>
                <a:spcPts val="400"/>
              </a:spcAft>
            </a:pPr>
            <a:r>
              <a:rPr lang="en-US" dirty="0">
                <a:latin typeface="Bebas Neue"/>
                <a:cs typeface="Times New Roman" panose="02020603050405020304" pitchFamily="18" charset="0"/>
              </a:rPr>
              <a:t>GROUP- 4</a:t>
            </a:r>
          </a:p>
          <a:p>
            <a:pPr algn="ctr">
              <a:lnSpc>
                <a:spcPct val="107000"/>
              </a:lnSpc>
              <a:spcAft>
                <a:spcPts val="800"/>
              </a:spcAft>
            </a:pPr>
            <a:r>
              <a:rPr lang="en-US" dirty="0">
                <a:latin typeface="Bebas Neue"/>
                <a:cs typeface="Times New Roman" panose="02020603050405020304" pitchFamily="18" charset="0"/>
              </a:rPr>
              <a:t>Parvathi Chandrasekhar (012474995)</a:t>
            </a:r>
          </a:p>
          <a:p>
            <a:pPr algn="ctr">
              <a:lnSpc>
                <a:spcPct val="107000"/>
              </a:lnSpc>
              <a:spcAft>
                <a:spcPts val="800"/>
              </a:spcAft>
            </a:pPr>
            <a:r>
              <a:rPr lang="en-US" dirty="0">
                <a:latin typeface="Bebas Neue"/>
                <a:cs typeface="Times New Roman" panose="02020603050405020304" pitchFamily="18" charset="0"/>
              </a:rPr>
              <a:t>Varsha Ajay Kohirkar (012031643)</a:t>
            </a:r>
          </a:p>
          <a:p>
            <a:pPr algn="ctr">
              <a:lnSpc>
                <a:spcPct val="107000"/>
              </a:lnSpc>
              <a:spcAft>
                <a:spcPts val="800"/>
              </a:spcAft>
            </a:pPr>
            <a:r>
              <a:rPr lang="en-US" dirty="0">
                <a:latin typeface="Bebas Neue"/>
                <a:cs typeface="Times New Roman" panose="02020603050405020304" pitchFamily="18" charset="0"/>
              </a:rPr>
              <a:t>Gaojun Su (012465518)</a:t>
            </a:r>
          </a:p>
          <a:p>
            <a:pPr rtl="0"/>
            <a:endParaRPr lang="en-US" dirty="0"/>
          </a:p>
        </p:txBody>
      </p:sp>
      <p:pic>
        <p:nvPicPr>
          <p:cNvPr id="5" name="Picture 4" descr="C:\Users\Fagun\AppData\Local\Microsoft\Windows\INetCacheContent.Word\SJSU.GIF">
            <a:extLst>
              <a:ext uri="{FF2B5EF4-FFF2-40B4-BE49-F238E27FC236}">
                <a16:creationId xmlns:a16="http://schemas.microsoft.com/office/drawing/2014/main" id="{36091F4D-E0A4-4045-B60A-DF0441702E7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32812" y="377508"/>
            <a:ext cx="3070860" cy="1073785"/>
          </a:xfrm>
          <a:prstGeom prst="rect">
            <a:avLst/>
          </a:prstGeom>
          <a:noFill/>
          <a:ln>
            <a:noFill/>
          </a:ln>
        </p:spPr>
      </p:pic>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836612" y="169181"/>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989012" y="951560"/>
            <a:ext cx="7016664" cy="467244"/>
          </a:xfrm>
          <a:prstGeom prst="rect">
            <a:avLst/>
          </a:prstGeom>
        </p:spPr>
        <p:txBody>
          <a:bodyPr wrap="none">
            <a:spAutoFit/>
          </a:bodyPr>
          <a:lstStyle/>
          <a:p>
            <a:pPr algn="ctr">
              <a:lnSpc>
                <a:spcPct val="107000"/>
              </a:lnSpc>
              <a:spcAft>
                <a:spcPts val="800"/>
              </a:spcAft>
            </a:pPr>
            <a:r>
              <a:rPr lang="en-US" dirty="0"/>
              <a:t>SIP messages exchanged between the clients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01AF31E3-CD68-41EC-AB52-14644565FD3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3812" y="1524000"/>
            <a:ext cx="8382000" cy="5029200"/>
          </a:xfrm>
          <a:prstGeom prst="rect">
            <a:avLst/>
          </a:prstGeom>
          <a:noFill/>
          <a:ln>
            <a:noFill/>
          </a:ln>
        </p:spPr>
      </p:pic>
    </p:spTree>
    <p:extLst>
      <p:ext uri="{BB962C8B-B14F-4D97-AF65-F5344CB8AC3E}">
        <p14:creationId xmlns:p14="http://schemas.microsoft.com/office/powerpoint/2010/main" val="345158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836612" y="169181"/>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959357" y="996900"/>
            <a:ext cx="3779753" cy="470000"/>
          </a:xfrm>
          <a:prstGeom prst="rect">
            <a:avLst/>
          </a:prstGeom>
        </p:spPr>
        <p:txBody>
          <a:bodyPr wrap="none">
            <a:spAutoFit/>
          </a:bodyPr>
          <a:lstStyle/>
          <a:p>
            <a:pPr algn="ctr">
              <a:lnSpc>
                <a:spcPct val="107000"/>
              </a:lnSpc>
              <a:spcAft>
                <a:spcPts val="800"/>
              </a:spcAft>
            </a:pPr>
            <a:r>
              <a:rPr lang="en-US" dirty="0">
                <a:latin typeface="Calibri Light" panose="020F0302020204030204" pitchFamily="34" charset="0"/>
                <a:ea typeface="Calibri" panose="020F0502020204030204" pitchFamily="34" charset="0"/>
                <a:cs typeface="Times New Roman" panose="02020603050405020304" pitchFamily="18" charset="0"/>
              </a:rPr>
              <a:t>Packets Flow between clients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F45DB0C-0361-4C6C-95BD-12AE6F073E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70012" y="1507219"/>
            <a:ext cx="8305800" cy="5045981"/>
          </a:xfrm>
          <a:prstGeom prst="rect">
            <a:avLst/>
          </a:prstGeom>
          <a:noFill/>
          <a:ln>
            <a:noFill/>
          </a:ln>
        </p:spPr>
      </p:pic>
    </p:spTree>
    <p:extLst>
      <p:ext uri="{BB962C8B-B14F-4D97-AF65-F5344CB8AC3E}">
        <p14:creationId xmlns:p14="http://schemas.microsoft.com/office/powerpoint/2010/main" val="152410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BB82AD-9A82-4FB5-8F99-D8F85DA0B89C}"/>
              </a:ext>
            </a:extLst>
          </p:cNvPr>
          <p:cNvSpPr/>
          <p:nvPr/>
        </p:nvSpPr>
        <p:spPr>
          <a:xfrm>
            <a:off x="608012" y="143781"/>
            <a:ext cx="11353800" cy="1938992"/>
          </a:xfrm>
          <a:prstGeom prst="rect">
            <a:avLst/>
          </a:prstGeom>
        </p:spPr>
        <p:txBody>
          <a:bodyPr wrap="square">
            <a:spAutoFit/>
          </a:bodyPr>
          <a:lstStyle/>
          <a:p>
            <a:r>
              <a:rPr lang="en-US" sz="3600" dirty="0"/>
              <a:t>PHASE 3 - Call on Hold: </a:t>
            </a:r>
          </a:p>
          <a:p>
            <a:r>
              <a:rPr lang="en-US" dirty="0"/>
              <a:t>    </a:t>
            </a:r>
            <a:r>
              <a:rPr lang="en-US" sz="2000" dirty="0"/>
              <a:t>In this scenario, user ID 2020 will try to call ID 2000, but the conversation between user ID 2000 and 2010 is already established. When user ID 2020 tries to call user ID 2000, user 2010 will be kept on hold and accepts the call from user ID 2020. And after completing the call with user ID 2020, the call with user ID 2010 resumes</a:t>
            </a:r>
            <a:endParaRPr lang="en-US" dirty="0"/>
          </a:p>
        </p:txBody>
      </p:sp>
      <p:sp>
        <p:nvSpPr>
          <p:cNvPr id="11" name="Rectangle 10">
            <a:extLst>
              <a:ext uri="{FF2B5EF4-FFF2-40B4-BE49-F238E27FC236}">
                <a16:creationId xmlns:a16="http://schemas.microsoft.com/office/drawing/2014/main" id="{1112E591-A146-48C4-B143-6D5EE2848B9E}"/>
              </a:ext>
            </a:extLst>
          </p:cNvPr>
          <p:cNvSpPr/>
          <p:nvPr/>
        </p:nvSpPr>
        <p:spPr>
          <a:xfrm>
            <a:off x="628195" y="2743903"/>
            <a:ext cx="6092825" cy="1569660"/>
          </a:xfrm>
          <a:prstGeom prst="rect">
            <a:avLst/>
          </a:prstGeom>
        </p:spPr>
        <p:txBody>
          <a:bodyPr>
            <a:spAutoFit/>
          </a:bodyPr>
          <a:lstStyle/>
          <a:p>
            <a:r>
              <a:rPr lang="en-US" dirty="0"/>
              <a:t>[2020] username=2020</a:t>
            </a:r>
            <a:br>
              <a:rPr lang="en-US" dirty="0"/>
            </a:br>
            <a:r>
              <a:rPr lang="en-US" dirty="0"/>
              <a:t>type=friend secret=password</a:t>
            </a:r>
            <a:br>
              <a:rPr lang="en-US" dirty="0"/>
            </a:br>
            <a:r>
              <a:rPr lang="en-US" dirty="0"/>
              <a:t>host=dynamic</a:t>
            </a:r>
            <a:br>
              <a:rPr lang="en-US" dirty="0"/>
            </a:br>
            <a:r>
              <a:rPr lang="en-US" dirty="0"/>
              <a:t>context=from-sip</a:t>
            </a:r>
          </a:p>
        </p:txBody>
      </p:sp>
      <p:sp>
        <p:nvSpPr>
          <p:cNvPr id="2" name="Rectangle 1">
            <a:extLst>
              <a:ext uri="{FF2B5EF4-FFF2-40B4-BE49-F238E27FC236}">
                <a16:creationId xmlns:a16="http://schemas.microsoft.com/office/drawing/2014/main" id="{56D02AF4-5D5C-45FB-816F-2391925B8C20}"/>
              </a:ext>
            </a:extLst>
          </p:cNvPr>
          <p:cNvSpPr/>
          <p:nvPr/>
        </p:nvSpPr>
        <p:spPr>
          <a:xfrm>
            <a:off x="646150" y="2172096"/>
            <a:ext cx="1214115" cy="461665"/>
          </a:xfrm>
          <a:prstGeom prst="rect">
            <a:avLst/>
          </a:prstGeom>
        </p:spPr>
        <p:txBody>
          <a:bodyPr wrap="none">
            <a:spAutoFit/>
          </a:bodyPr>
          <a:lstStyle/>
          <a:p>
            <a:r>
              <a:rPr lang="en-US" dirty="0" err="1">
                <a:solidFill>
                  <a:srgbClr val="FF0000"/>
                </a:solidFill>
                <a:latin typeface="Calibri Light" panose="020F0302020204030204" pitchFamily="34" charset="0"/>
                <a:ea typeface="Calibri" panose="020F0502020204030204" pitchFamily="34" charset="0"/>
              </a:rPr>
              <a:t>sip.conf</a:t>
            </a:r>
            <a:r>
              <a:rPr lang="en-US" dirty="0">
                <a:solidFill>
                  <a:srgbClr val="FF0000"/>
                </a:solidFill>
                <a:latin typeface="Calibri Light" panose="020F0302020204030204" pitchFamily="34" charset="0"/>
                <a:ea typeface="Calibri" panose="020F0502020204030204" pitchFamily="34" charset="0"/>
              </a:rPr>
              <a:t> </a:t>
            </a:r>
            <a:endParaRPr lang="en-US" dirty="0">
              <a:solidFill>
                <a:srgbClr val="FF0000"/>
              </a:solidFill>
            </a:endParaRPr>
          </a:p>
        </p:txBody>
      </p:sp>
      <p:sp>
        <p:nvSpPr>
          <p:cNvPr id="3" name="Rectangle 2">
            <a:extLst>
              <a:ext uri="{FF2B5EF4-FFF2-40B4-BE49-F238E27FC236}">
                <a16:creationId xmlns:a16="http://schemas.microsoft.com/office/drawing/2014/main" id="{D66561EA-1D32-4E76-B826-BBF5BC8227B1}"/>
              </a:ext>
            </a:extLst>
          </p:cNvPr>
          <p:cNvSpPr/>
          <p:nvPr/>
        </p:nvSpPr>
        <p:spPr>
          <a:xfrm>
            <a:off x="577395" y="4309934"/>
            <a:ext cx="2181110" cy="461665"/>
          </a:xfrm>
          <a:prstGeom prst="rect">
            <a:avLst/>
          </a:prstGeom>
        </p:spPr>
        <p:txBody>
          <a:bodyPr wrap="none">
            <a:spAutoFit/>
          </a:bodyPr>
          <a:lstStyle/>
          <a:p>
            <a:r>
              <a:rPr lang="en-US" dirty="0" err="1">
                <a:solidFill>
                  <a:srgbClr val="FF0000"/>
                </a:solidFill>
                <a:latin typeface="Calibri Light" panose="020F0302020204030204" pitchFamily="34" charset="0"/>
                <a:ea typeface="Calibri" panose="020F0502020204030204" pitchFamily="34" charset="0"/>
              </a:rPr>
              <a:t>extensions.conf</a:t>
            </a:r>
            <a:r>
              <a:rPr lang="en-US" dirty="0">
                <a:solidFill>
                  <a:srgbClr val="FF0000"/>
                </a:solidFill>
                <a:latin typeface="Calibri Light" panose="020F0302020204030204" pitchFamily="34" charset="0"/>
                <a:ea typeface="Calibri" panose="020F0502020204030204" pitchFamily="34" charset="0"/>
              </a:rPr>
              <a:t> </a:t>
            </a:r>
            <a:endParaRPr lang="en-US" dirty="0">
              <a:solidFill>
                <a:srgbClr val="FF0000"/>
              </a:solidFill>
            </a:endParaRPr>
          </a:p>
        </p:txBody>
      </p:sp>
      <p:sp>
        <p:nvSpPr>
          <p:cNvPr id="4" name="Rectangle 3">
            <a:extLst>
              <a:ext uri="{FF2B5EF4-FFF2-40B4-BE49-F238E27FC236}">
                <a16:creationId xmlns:a16="http://schemas.microsoft.com/office/drawing/2014/main" id="{20EDFD3E-78E6-4661-BB02-7C422C1E48FF}"/>
              </a:ext>
            </a:extLst>
          </p:cNvPr>
          <p:cNvSpPr/>
          <p:nvPr/>
        </p:nvSpPr>
        <p:spPr>
          <a:xfrm>
            <a:off x="628195" y="5013620"/>
            <a:ext cx="6092825" cy="830997"/>
          </a:xfrm>
          <a:prstGeom prst="rect">
            <a:avLst/>
          </a:prstGeom>
        </p:spPr>
        <p:txBody>
          <a:bodyPr>
            <a:spAutoFit/>
          </a:bodyPr>
          <a:lstStyle/>
          <a:p>
            <a:r>
              <a:rPr lang="en-US" dirty="0" err="1">
                <a:latin typeface="Calibri Light" panose="020F0302020204030204" pitchFamily="34" charset="0"/>
                <a:ea typeface="Calibri" panose="020F0502020204030204" pitchFamily="34" charset="0"/>
              </a:rPr>
              <a:t>exten</a:t>
            </a:r>
            <a:r>
              <a:rPr lang="en-US" dirty="0">
                <a:latin typeface="Calibri Light" panose="020F0302020204030204" pitchFamily="34" charset="0"/>
                <a:ea typeface="Calibri" panose="020F0502020204030204" pitchFamily="34" charset="0"/>
              </a:rPr>
              <a:t> =&gt;2020, 1, Dial(SIP/2020,20)</a:t>
            </a:r>
            <a:br>
              <a:rPr lang="en-US" dirty="0">
                <a:latin typeface="Calibri Light" panose="020F0302020204030204" pitchFamily="34" charset="0"/>
                <a:ea typeface="Calibri" panose="020F0502020204030204" pitchFamily="34" charset="0"/>
              </a:rPr>
            </a:br>
            <a:r>
              <a:rPr lang="en-US" dirty="0" err="1">
                <a:latin typeface="Calibri Light" panose="020F0302020204030204" pitchFamily="34" charset="0"/>
                <a:ea typeface="Calibri" panose="020F0502020204030204" pitchFamily="34" charset="0"/>
              </a:rPr>
              <a:t>exten</a:t>
            </a:r>
            <a:r>
              <a:rPr lang="en-US" dirty="0">
                <a:latin typeface="Calibri Light" panose="020F0302020204030204" pitchFamily="34" charset="0"/>
                <a:ea typeface="Calibri" panose="020F0502020204030204" pitchFamily="34" charset="0"/>
              </a:rPr>
              <a:t> =&gt; 2020, 2, </a:t>
            </a:r>
            <a:r>
              <a:rPr lang="en-US" dirty="0" err="1">
                <a:latin typeface="Calibri Light" panose="020F0302020204030204" pitchFamily="34" charset="0"/>
                <a:ea typeface="Calibri" panose="020F0502020204030204" pitchFamily="34" charset="0"/>
              </a:rPr>
              <a:t>Hangup</a:t>
            </a:r>
            <a:endParaRPr lang="en-US" dirty="0"/>
          </a:p>
        </p:txBody>
      </p:sp>
      <p:pic>
        <p:nvPicPr>
          <p:cNvPr id="6" name="Phase3">
            <a:hlinkClick r:id="" action="ppaction://media"/>
            <a:extLst>
              <a:ext uri="{FF2B5EF4-FFF2-40B4-BE49-F238E27FC236}">
                <a16:creationId xmlns:a16="http://schemas.microsoft.com/office/drawing/2014/main" id="{E152A2DE-67F7-43BE-B9A9-33DB9C18470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7612" y="2403171"/>
            <a:ext cx="7161213" cy="4043979"/>
          </a:xfrm>
          <a:prstGeom prst="rect">
            <a:avLst/>
          </a:prstGeom>
        </p:spPr>
      </p:pic>
    </p:spTree>
    <p:extLst>
      <p:ext uri="{BB962C8B-B14F-4D97-AF65-F5344CB8AC3E}">
        <p14:creationId xmlns:p14="http://schemas.microsoft.com/office/powerpoint/2010/main" val="392789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636738" y="164160"/>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1107615" y="982719"/>
            <a:ext cx="3022494" cy="470000"/>
          </a:xfrm>
          <a:prstGeom prst="rect">
            <a:avLst/>
          </a:prstGeom>
        </p:spPr>
        <p:txBody>
          <a:bodyPr wrap="none">
            <a:spAutoFit/>
          </a:bodyPr>
          <a:lstStyle/>
          <a:p>
            <a:pPr algn="ctr">
              <a:lnSpc>
                <a:spcPct val="107000"/>
              </a:lnSpc>
              <a:spcAft>
                <a:spcPts val="800"/>
              </a:spcAft>
            </a:pPr>
            <a:r>
              <a:rPr lang="en-US" dirty="0">
                <a:latin typeface="Calibri Light" panose="020F0302020204030204" pitchFamily="34" charset="0"/>
              </a:rPr>
              <a:t>Calling between clients</a:t>
            </a:r>
          </a:p>
        </p:txBody>
      </p:sp>
      <p:pic>
        <p:nvPicPr>
          <p:cNvPr id="8" name="Picture 7">
            <a:extLst>
              <a:ext uri="{FF2B5EF4-FFF2-40B4-BE49-F238E27FC236}">
                <a16:creationId xmlns:a16="http://schemas.microsoft.com/office/drawing/2014/main" id="{BA8390E2-D649-450E-A578-E4658D73B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16" y="1731906"/>
            <a:ext cx="5513970" cy="4114800"/>
          </a:xfrm>
          <a:prstGeom prst="rect">
            <a:avLst/>
          </a:prstGeom>
        </p:spPr>
      </p:pic>
      <p:pic>
        <p:nvPicPr>
          <p:cNvPr id="10" name="Picture 9">
            <a:extLst>
              <a:ext uri="{FF2B5EF4-FFF2-40B4-BE49-F238E27FC236}">
                <a16:creationId xmlns:a16="http://schemas.microsoft.com/office/drawing/2014/main" id="{99C16C48-1DB7-4320-9789-523EBD7DA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212" y="1727143"/>
            <a:ext cx="5500116" cy="4114800"/>
          </a:xfrm>
          <a:prstGeom prst="rect">
            <a:avLst/>
          </a:prstGeom>
        </p:spPr>
      </p:pic>
    </p:spTree>
    <p:extLst>
      <p:ext uri="{BB962C8B-B14F-4D97-AF65-F5344CB8AC3E}">
        <p14:creationId xmlns:p14="http://schemas.microsoft.com/office/powerpoint/2010/main" val="252101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BB82AD-9A82-4FB5-8F99-D8F85DA0B89C}"/>
              </a:ext>
            </a:extLst>
          </p:cNvPr>
          <p:cNvSpPr/>
          <p:nvPr/>
        </p:nvSpPr>
        <p:spPr>
          <a:xfrm>
            <a:off x="531812" y="301526"/>
            <a:ext cx="11353800" cy="2308324"/>
          </a:xfrm>
          <a:prstGeom prst="rect">
            <a:avLst/>
          </a:prstGeom>
        </p:spPr>
        <p:txBody>
          <a:bodyPr wrap="square">
            <a:spAutoFit/>
          </a:bodyPr>
          <a:lstStyle/>
          <a:p>
            <a:r>
              <a:rPr lang="en-US" sz="3600" dirty="0"/>
              <a:t>PHASE 4 - Call Conferencing:</a:t>
            </a:r>
          </a:p>
          <a:p>
            <a:r>
              <a:rPr lang="en-US" dirty="0"/>
              <a:t>    </a:t>
            </a:r>
            <a:r>
              <a:rPr lang="en-US" sz="2000" dirty="0"/>
              <a:t>Use the same file configuration in phase 3. In this scenario, user 2020 tries to call user 2000, when the call between user 2000 and user 2010 is already established. When user 2020 tries to call user 2000, user 2000 keeps user 2010 on hold and accepts the call from user 2020. Then, the calls are merged to form a conference call.</a:t>
            </a:r>
          </a:p>
          <a:p>
            <a:endParaRPr lang="en-US" dirty="0"/>
          </a:p>
        </p:txBody>
      </p:sp>
      <p:pic>
        <p:nvPicPr>
          <p:cNvPr id="3" name="Phase4">
            <a:hlinkClick r:id="" action="ppaction://media"/>
            <a:extLst>
              <a:ext uri="{FF2B5EF4-FFF2-40B4-BE49-F238E27FC236}">
                <a16:creationId xmlns:a16="http://schemas.microsoft.com/office/drawing/2014/main" id="{85952FD7-7850-4BD7-ADC7-E775107AF3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80757" y="2175389"/>
            <a:ext cx="8027309" cy="4533069"/>
          </a:xfrm>
          <a:prstGeom prst="rect">
            <a:avLst/>
          </a:prstGeom>
        </p:spPr>
      </p:pic>
    </p:spTree>
    <p:extLst>
      <p:ext uri="{BB962C8B-B14F-4D97-AF65-F5344CB8AC3E}">
        <p14:creationId xmlns:p14="http://schemas.microsoft.com/office/powerpoint/2010/main" val="170380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636738" y="164160"/>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888009" y="1178225"/>
            <a:ext cx="4112281" cy="470000"/>
          </a:xfrm>
          <a:prstGeom prst="rect">
            <a:avLst/>
          </a:prstGeom>
        </p:spPr>
        <p:txBody>
          <a:bodyPr wrap="none">
            <a:spAutoFit/>
          </a:bodyPr>
          <a:lstStyle/>
          <a:p>
            <a:pPr algn="ctr">
              <a:lnSpc>
                <a:spcPct val="107000"/>
              </a:lnSpc>
              <a:spcAft>
                <a:spcPts val="800"/>
              </a:spcAft>
            </a:pPr>
            <a:r>
              <a:rPr lang="en-US" dirty="0">
                <a:latin typeface="Calibri Light" panose="020F0302020204030204" pitchFamily="34" charset="0"/>
              </a:rPr>
              <a:t>Call Established between clients</a:t>
            </a:r>
          </a:p>
        </p:txBody>
      </p:sp>
      <p:pic>
        <p:nvPicPr>
          <p:cNvPr id="5" name="Picture 4">
            <a:extLst>
              <a:ext uri="{FF2B5EF4-FFF2-40B4-BE49-F238E27FC236}">
                <a16:creationId xmlns:a16="http://schemas.microsoft.com/office/drawing/2014/main" id="{426012CE-497F-4AA1-B7CE-1008EC548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250" y="1674180"/>
            <a:ext cx="5296370" cy="3975596"/>
          </a:xfrm>
          <a:prstGeom prst="rect">
            <a:avLst/>
          </a:prstGeom>
        </p:spPr>
      </p:pic>
      <p:pic>
        <p:nvPicPr>
          <p:cNvPr id="10" name="Picture 9">
            <a:extLst>
              <a:ext uri="{FF2B5EF4-FFF2-40B4-BE49-F238E27FC236}">
                <a16:creationId xmlns:a16="http://schemas.microsoft.com/office/drawing/2014/main" id="{A268694A-0009-4149-968F-F885E3EA7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204" y="1648224"/>
            <a:ext cx="5353157" cy="4001551"/>
          </a:xfrm>
          <a:prstGeom prst="rect">
            <a:avLst/>
          </a:prstGeom>
        </p:spPr>
      </p:pic>
    </p:spTree>
    <p:extLst>
      <p:ext uri="{BB962C8B-B14F-4D97-AF65-F5344CB8AC3E}">
        <p14:creationId xmlns:p14="http://schemas.microsoft.com/office/powerpoint/2010/main" val="398644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636738" y="164160"/>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636738" y="951560"/>
            <a:ext cx="4112281" cy="470000"/>
          </a:xfrm>
          <a:prstGeom prst="rect">
            <a:avLst/>
          </a:prstGeom>
        </p:spPr>
        <p:txBody>
          <a:bodyPr wrap="none">
            <a:spAutoFit/>
          </a:bodyPr>
          <a:lstStyle/>
          <a:p>
            <a:pPr algn="ctr">
              <a:lnSpc>
                <a:spcPct val="107000"/>
              </a:lnSpc>
              <a:spcAft>
                <a:spcPts val="800"/>
              </a:spcAft>
            </a:pPr>
            <a:r>
              <a:rPr lang="en-US" dirty="0">
                <a:latin typeface="Calibri Light" panose="020F0302020204030204" pitchFamily="34" charset="0"/>
              </a:rPr>
              <a:t>Call Established between clients</a:t>
            </a:r>
          </a:p>
        </p:txBody>
      </p:sp>
      <p:pic>
        <p:nvPicPr>
          <p:cNvPr id="4" name="Picture 3">
            <a:extLst>
              <a:ext uri="{FF2B5EF4-FFF2-40B4-BE49-F238E27FC236}">
                <a16:creationId xmlns:a16="http://schemas.microsoft.com/office/drawing/2014/main" id="{F8651FF8-EAFC-48F8-BA77-FDF0008EB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812" y="1436936"/>
            <a:ext cx="6781800" cy="5054600"/>
          </a:xfrm>
          <a:prstGeom prst="rect">
            <a:avLst/>
          </a:prstGeom>
        </p:spPr>
      </p:pic>
    </p:spTree>
    <p:extLst>
      <p:ext uri="{BB962C8B-B14F-4D97-AF65-F5344CB8AC3E}">
        <p14:creationId xmlns:p14="http://schemas.microsoft.com/office/powerpoint/2010/main" val="15995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43C3-440F-4939-A144-0B2016907403}"/>
              </a:ext>
            </a:extLst>
          </p:cNvPr>
          <p:cNvSpPr>
            <a:spLocks noGrp="1"/>
          </p:cNvSpPr>
          <p:nvPr>
            <p:ph type="title"/>
          </p:nvPr>
        </p:nvSpPr>
        <p:spPr>
          <a:xfrm>
            <a:off x="1015735" y="143780"/>
            <a:ext cx="10157354" cy="1092200"/>
          </a:xfrm>
        </p:spPr>
        <p:txBody>
          <a:bodyPr/>
          <a:lstStyle/>
          <a:p>
            <a:r>
              <a:rPr lang="en-US" dirty="0"/>
              <a:t>PART-2</a:t>
            </a:r>
          </a:p>
        </p:txBody>
      </p:sp>
      <p:sp>
        <p:nvSpPr>
          <p:cNvPr id="3" name="Content Placeholder 2">
            <a:extLst>
              <a:ext uri="{FF2B5EF4-FFF2-40B4-BE49-F238E27FC236}">
                <a16:creationId xmlns:a16="http://schemas.microsoft.com/office/drawing/2014/main" id="{F0958870-82F0-452D-B1B5-6ACF05C2761C}"/>
              </a:ext>
            </a:extLst>
          </p:cNvPr>
          <p:cNvSpPr>
            <a:spLocks noGrp="1"/>
          </p:cNvSpPr>
          <p:nvPr>
            <p:ph sz="half" idx="1"/>
          </p:nvPr>
        </p:nvSpPr>
        <p:spPr>
          <a:xfrm>
            <a:off x="303212" y="1701800"/>
            <a:ext cx="4443703" cy="2108200"/>
          </a:xfrm>
        </p:spPr>
        <p:txBody>
          <a:bodyPr>
            <a:normAutofit fontScale="92500" lnSpcReduction="10000"/>
          </a:bodyPr>
          <a:lstStyle/>
          <a:p>
            <a:r>
              <a:rPr lang="en-US" b="1" dirty="0"/>
              <a:t>Registering Client: </a:t>
            </a:r>
            <a:endParaRPr lang="en-US" dirty="0"/>
          </a:p>
          <a:p>
            <a:r>
              <a:rPr lang="en-US" b="1" dirty="0"/>
              <a:t>Calling</a:t>
            </a:r>
          </a:p>
          <a:p>
            <a:r>
              <a:rPr lang="en-US" b="1" dirty="0"/>
              <a:t>Hanging up </a:t>
            </a:r>
          </a:p>
          <a:p>
            <a:r>
              <a:rPr lang="en-US" b="1" dirty="0"/>
              <a:t>Unregistering Client  </a:t>
            </a:r>
            <a:endParaRPr lang="en-US" dirty="0"/>
          </a:p>
          <a:p>
            <a:endParaRPr lang="en-US" dirty="0"/>
          </a:p>
          <a:p>
            <a:endParaRPr lang="en-US" dirty="0"/>
          </a:p>
        </p:txBody>
      </p:sp>
      <p:pic>
        <p:nvPicPr>
          <p:cNvPr id="6" name="Part2">
            <a:hlinkClick r:id="" action="ppaction://media"/>
            <a:extLst>
              <a:ext uri="{FF2B5EF4-FFF2-40B4-BE49-F238E27FC236}">
                <a16:creationId xmlns:a16="http://schemas.microsoft.com/office/drawing/2014/main" id="{A6CAE4BB-3625-496A-8DC2-B063868B959F}"/>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3427412" y="911566"/>
            <a:ext cx="8777702" cy="4955833"/>
          </a:xfrm>
        </p:spPr>
      </p:pic>
    </p:spTree>
    <p:extLst>
      <p:ext uri="{BB962C8B-B14F-4D97-AF65-F5344CB8AC3E}">
        <p14:creationId xmlns:p14="http://schemas.microsoft.com/office/powerpoint/2010/main" val="203415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2DDE-07A7-42F0-ABD7-52C7BC6139BD}"/>
              </a:ext>
            </a:extLst>
          </p:cNvPr>
          <p:cNvSpPr>
            <a:spLocks noGrp="1"/>
          </p:cNvSpPr>
          <p:nvPr>
            <p:ph type="title"/>
          </p:nvPr>
        </p:nvSpPr>
        <p:spPr>
          <a:xfrm>
            <a:off x="1217612" y="-152400"/>
            <a:ext cx="10157354" cy="1397000"/>
          </a:xfrm>
        </p:spPr>
        <p:txBody>
          <a:bodyPr/>
          <a:lstStyle/>
          <a:p>
            <a:r>
              <a:rPr lang="en-US" dirty="0"/>
              <a:t>Wireshark captures: Registration</a:t>
            </a:r>
          </a:p>
        </p:txBody>
      </p:sp>
      <p:sp>
        <p:nvSpPr>
          <p:cNvPr id="5" name="Date Placeholder 4">
            <a:extLst>
              <a:ext uri="{FF2B5EF4-FFF2-40B4-BE49-F238E27FC236}">
                <a16:creationId xmlns:a16="http://schemas.microsoft.com/office/drawing/2014/main" id="{3219881E-90E8-4BCE-880E-56F06EDC0B5A}"/>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pic>
        <p:nvPicPr>
          <p:cNvPr id="7" name="Picture 6">
            <a:extLst>
              <a:ext uri="{FF2B5EF4-FFF2-40B4-BE49-F238E27FC236}">
                <a16:creationId xmlns:a16="http://schemas.microsoft.com/office/drawing/2014/main" id="{14AF581F-573C-4DE5-8039-E4DAF16E9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1217665"/>
            <a:ext cx="7391400" cy="5503812"/>
          </a:xfrm>
          <a:prstGeom prst="rect">
            <a:avLst/>
          </a:prstGeom>
        </p:spPr>
      </p:pic>
    </p:spTree>
    <p:extLst>
      <p:ext uri="{BB962C8B-B14F-4D97-AF65-F5344CB8AC3E}">
        <p14:creationId xmlns:p14="http://schemas.microsoft.com/office/powerpoint/2010/main" val="25735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24D4E-5B4E-4425-B042-BE94428EC3E5}"/>
              </a:ext>
            </a:extLst>
          </p:cNvPr>
          <p:cNvSpPr>
            <a:spLocks noGrp="1"/>
          </p:cNvSpPr>
          <p:nvPr>
            <p:ph type="title"/>
          </p:nvPr>
        </p:nvSpPr>
        <p:spPr/>
        <p:txBody>
          <a:bodyPr/>
          <a:lstStyle/>
          <a:p>
            <a:r>
              <a:rPr lang="en-US" dirty="0"/>
              <a:t>Registration Lifetime:</a:t>
            </a:r>
            <a:br>
              <a:rPr lang="en-US" dirty="0"/>
            </a:br>
            <a:endParaRPr lang="en-US" dirty="0"/>
          </a:p>
        </p:txBody>
      </p:sp>
      <p:sp>
        <p:nvSpPr>
          <p:cNvPr id="5" name="Date Placeholder 4">
            <a:extLst>
              <a:ext uri="{FF2B5EF4-FFF2-40B4-BE49-F238E27FC236}">
                <a16:creationId xmlns:a16="http://schemas.microsoft.com/office/drawing/2014/main" id="{D6AC5BCE-424A-4501-A216-B28A558D3958}"/>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pic>
        <p:nvPicPr>
          <p:cNvPr id="7" name="Picture 6">
            <a:extLst>
              <a:ext uri="{FF2B5EF4-FFF2-40B4-BE49-F238E27FC236}">
                <a16:creationId xmlns:a16="http://schemas.microsoft.com/office/drawing/2014/main" id="{9311DAAF-CD02-43D5-A85A-3787E2AEE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788975"/>
            <a:ext cx="7696200" cy="5743588"/>
          </a:xfrm>
          <a:prstGeom prst="rect">
            <a:avLst/>
          </a:prstGeom>
        </p:spPr>
      </p:pic>
    </p:spTree>
    <p:extLst>
      <p:ext uri="{BB962C8B-B14F-4D97-AF65-F5344CB8AC3E}">
        <p14:creationId xmlns:p14="http://schemas.microsoft.com/office/powerpoint/2010/main" val="261891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760412" y="0"/>
            <a:ext cx="9777703" cy="914400"/>
          </a:xfrm>
        </p:spPr>
        <p:txBody>
          <a:bodyPr rtlCol="0">
            <a:normAutofit/>
          </a:bodyPr>
          <a:lstStyle/>
          <a:p>
            <a:r>
              <a:rPr lang="en-US" sz="3200" b="1" dirty="0"/>
              <a:t>Overview of Presentation</a:t>
            </a:r>
          </a:p>
        </p:txBody>
      </p:sp>
      <p:sp>
        <p:nvSpPr>
          <p:cNvPr id="14" name="Content Placeholder 13"/>
          <p:cNvSpPr>
            <a:spLocks noGrp="1"/>
          </p:cNvSpPr>
          <p:nvPr>
            <p:ph idx="1"/>
          </p:nvPr>
        </p:nvSpPr>
        <p:spPr>
          <a:xfrm>
            <a:off x="760412" y="914400"/>
            <a:ext cx="10920703" cy="5715000"/>
          </a:xfrm>
        </p:spPr>
        <p:txBody>
          <a:bodyPr rtlCol="0">
            <a:normAutofit fontScale="92500" lnSpcReduction="10000"/>
          </a:bodyPr>
          <a:lstStyle/>
          <a:p>
            <a:r>
              <a:rPr lang="en-US" dirty="0"/>
              <a:t> Project Overview and Objective</a:t>
            </a:r>
          </a:p>
          <a:p>
            <a:r>
              <a:rPr lang="en-US" dirty="0"/>
              <a:t>Hardware Setup and Tool Downloads</a:t>
            </a:r>
          </a:p>
          <a:p>
            <a:pPr marL="0" indent="0">
              <a:buNone/>
            </a:pPr>
            <a:r>
              <a:rPr lang="en-US" dirty="0"/>
              <a:t>	PART – 1</a:t>
            </a:r>
          </a:p>
          <a:p>
            <a:r>
              <a:rPr lang="en-US" sz="2000" dirty="0"/>
              <a:t>Establish a call between 2 SIP Clients</a:t>
            </a:r>
          </a:p>
          <a:p>
            <a:r>
              <a:rPr lang="en-US" sz="2000" dirty="0"/>
              <a:t>Busy User</a:t>
            </a:r>
          </a:p>
          <a:p>
            <a:r>
              <a:rPr lang="en-US" sz="2000" dirty="0"/>
              <a:t>Call on Hold</a:t>
            </a:r>
          </a:p>
          <a:p>
            <a:r>
              <a:rPr lang="en-US" sz="2000" dirty="0"/>
              <a:t>Call Conferencing</a:t>
            </a:r>
          </a:p>
          <a:p>
            <a:pPr marL="0" indent="0">
              <a:buNone/>
            </a:pPr>
            <a:r>
              <a:rPr lang="en-US" dirty="0"/>
              <a:t>	PART – 2</a:t>
            </a:r>
          </a:p>
          <a:p>
            <a:r>
              <a:rPr lang="en-US" sz="2000" dirty="0"/>
              <a:t>Develop a Client using PJSIP and PJSUA</a:t>
            </a:r>
          </a:p>
          <a:p>
            <a:r>
              <a:rPr lang="en-US" sz="2000" dirty="0"/>
              <a:t>Register and Unregister</a:t>
            </a:r>
          </a:p>
          <a:p>
            <a:r>
              <a:rPr lang="en-US" sz="2000" dirty="0"/>
              <a:t>Initiate a call and </a:t>
            </a:r>
            <a:r>
              <a:rPr lang="en-US" sz="2000" dirty="0" err="1"/>
              <a:t>hangup</a:t>
            </a:r>
            <a:endParaRPr lang="en-US" sz="2000" dirty="0"/>
          </a:p>
        </p:txBody>
      </p:sp>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ABCA-AE07-4F55-8C9E-BF466571BD39}"/>
              </a:ext>
            </a:extLst>
          </p:cNvPr>
          <p:cNvSpPr>
            <a:spLocks noGrp="1"/>
          </p:cNvSpPr>
          <p:nvPr>
            <p:ph type="title"/>
          </p:nvPr>
        </p:nvSpPr>
        <p:spPr/>
        <p:txBody>
          <a:bodyPr>
            <a:normAutofit/>
          </a:bodyPr>
          <a:lstStyle/>
          <a:p>
            <a:r>
              <a:rPr lang="en-US" dirty="0"/>
              <a:t>Hanging up from client script</a:t>
            </a:r>
            <a:br>
              <a:rPr lang="en-US" dirty="0"/>
            </a:br>
            <a:endParaRPr lang="en-US" dirty="0"/>
          </a:p>
        </p:txBody>
      </p:sp>
      <p:sp>
        <p:nvSpPr>
          <p:cNvPr id="5" name="Date Placeholder 4">
            <a:extLst>
              <a:ext uri="{FF2B5EF4-FFF2-40B4-BE49-F238E27FC236}">
                <a16:creationId xmlns:a16="http://schemas.microsoft.com/office/drawing/2014/main" id="{990F74B8-5A23-4167-B474-88FAB620B10B}"/>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pic>
        <p:nvPicPr>
          <p:cNvPr id="7" name="Picture 6">
            <a:extLst>
              <a:ext uri="{FF2B5EF4-FFF2-40B4-BE49-F238E27FC236}">
                <a16:creationId xmlns:a16="http://schemas.microsoft.com/office/drawing/2014/main" id="{AB57A059-C1DA-4277-83C0-0D053BF9B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812" y="890563"/>
            <a:ext cx="7543800" cy="5670575"/>
          </a:xfrm>
          <a:prstGeom prst="rect">
            <a:avLst/>
          </a:prstGeom>
        </p:spPr>
      </p:pic>
    </p:spTree>
    <p:extLst>
      <p:ext uri="{BB962C8B-B14F-4D97-AF65-F5344CB8AC3E}">
        <p14:creationId xmlns:p14="http://schemas.microsoft.com/office/powerpoint/2010/main" val="15759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AD34-9A33-4591-BBE5-52B75E4D5CFD}"/>
              </a:ext>
            </a:extLst>
          </p:cNvPr>
          <p:cNvSpPr>
            <a:spLocks noGrp="1"/>
          </p:cNvSpPr>
          <p:nvPr>
            <p:ph type="title"/>
          </p:nvPr>
        </p:nvSpPr>
        <p:spPr/>
        <p:txBody>
          <a:bodyPr/>
          <a:lstStyle/>
          <a:p>
            <a:r>
              <a:rPr lang="en-US" dirty="0"/>
              <a:t>Unregistration</a:t>
            </a:r>
            <a:br>
              <a:rPr lang="en-US" dirty="0"/>
            </a:br>
            <a:endParaRPr lang="en-US" dirty="0"/>
          </a:p>
        </p:txBody>
      </p:sp>
      <p:sp>
        <p:nvSpPr>
          <p:cNvPr id="5" name="Date Placeholder 4">
            <a:extLst>
              <a:ext uri="{FF2B5EF4-FFF2-40B4-BE49-F238E27FC236}">
                <a16:creationId xmlns:a16="http://schemas.microsoft.com/office/drawing/2014/main" id="{F37BB8D7-C700-41F0-874A-D00B832F1EC8}"/>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pic>
        <p:nvPicPr>
          <p:cNvPr id="7" name="Picture 6">
            <a:extLst>
              <a:ext uri="{FF2B5EF4-FFF2-40B4-BE49-F238E27FC236}">
                <a16:creationId xmlns:a16="http://schemas.microsoft.com/office/drawing/2014/main" id="{5ABAF98B-263C-4B36-9FB0-1B682DF4E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975" y="838200"/>
            <a:ext cx="7716874" cy="5777283"/>
          </a:xfrm>
          <a:prstGeom prst="rect">
            <a:avLst/>
          </a:prstGeom>
        </p:spPr>
      </p:pic>
    </p:spTree>
    <p:extLst>
      <p:ext uri="{BB962C8B-B14F-4D97-AF65-F5344CB8AC3E}">
        <p14:creationId xmlns:p14="http://schemas.microsoft.com/office/powerpoint/2010/main" val="374889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924FC-74D1-4315-A8DC-4E37025EE3D2}"/>
              </a:ext>
            </a:extLst>
          </p:cNvPr>
          <p:cNvSpPr>
            <a:spLocks noGrp="1"/>
          </p:cNvSpPr>
          <p:nvPr>
            <p:ph type="title"/>
          </p:nvPr>
        </p:nvSpPr>
        <p:spPr/>
        <p:txBody>
          <a:bodyPr/>
          <a:lstStyle/>
          <a:p>
            <a:r>
              <a:rPr lang="en-US" dirty="0"/>
              <a:t>Unregistration expiry</a:t>
            </a:r>
            <a:br>
              <a:rPr lang="en-US" dirty="0"/>
            </a:br>
            <a:endParaRPr lang="en-US" dirty="0"/>
          </a:p>
        </p:txBody>
      </p:sp>
      <p:sp>
        <p:nvSpPr>
          <p:cNvPr id="5" name="Date Placeholder 4">
            <a:extLst>
              <a:ext uri="{FF2B5EF4-FFF2-40B4-BE49-F238E27FC236}">
                <a16:creationId xmlns:a16="http://schemas.microsoft.com/office/drawing/2014/main" id="{97AA135A-2D15-4A1D-95F4-4413C8229298}"/>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pic>
        <p:nvPicPr>
          <p:cNvPr id="7" name="Picture 6">
            <a:extLst>
              <a:ext uri="{FF2B5EF4-FFF2-40B4-BE49-F238E27FC236}">
                <a16:creationId xmlns:a16="http://schemas.microsoft.com/office/drawing/2014/main" id="{332E5D8B-BC68-4847-8C13-DBB64AB5A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838200"/>
            <a:ext cx="8384994" cy="5883276"/>
          </a:xfrm>
          <a:prstGeom prst="rect">
            <a:avLst/>
          </a:prstGeom>
        </p:spPr>
      </p:pic>
    </p:spTree>
    <p:extLst>
      <p:ext uri="{BB962C8B-B14F-4D97-AF65-F5344CB8AC3E}">
        <p14:creationId xmlns:p14="http://schemas.microsoft.com/office/powerpoint/2010/main" val="379253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335" y="457200"/>
            <a:ext cx="7008574" cy="811496"/>
          </a:xfrm>
        </p:spPr>
        <p:txBody>
          <a:bodyPr rtlCol="0">
            <a:normAutofit/>
          </a:bodyPr>
          <a:lstStyle/>
          <a:p>
            <a:r>
              <a:rPr lang="en-GB" sz="4800" dirty="0"/>
              <a:t>Project Summary:</a:t>
            </a:r>
            <a:endParaRPr lang="en-US" sz="4800" dirty="0"/>
          </a:p>
        </p:txBody>
      </p:sp>
      <p:sp>
        <p:nvSpPr>
          <p:cNvPr id="3" name="Text Placeholder 2"/>
          <p:cNvSpPr>
            <a:spLocks noGrp="1"/>
          </p:cNvSpPr>
          <p:nvPr>
            <p:ph type="body" idx="1"/>
          </p:nvPr>
        </p:nvSpPr>
        <p:spPr>
          <a:xfrm>
            <a:off x="303212" y="2302158"/>
            <a:ext cx="7942490" cy="4876800"/>
          </a:xfrm>
        </p:spPr>
        <p:txBody>
          <a:bodyPr rtlCol="0">
            <a:normAutofit lnSpcReduction="10000"/>
          </a:bodyPr>
          <a:lstStyle/>
          <a:p>
            <a:pPr marL="457200" indent="-457200">
              <a:buFont typeface="Wingdings" panose="05000000000000000000" pitchFamily="2" charset="2"/>
              <a:buChar char="§"/>
            </a:pPr>
            <a:r>
              <a:rPr lang="en-US" dirty="0"/>
              <a:t>In the project we gained practical experience for configuration of the server and clients using Asterisk software and X-Lite softphones. We also observed the signaling messages in SIP. </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r>
              <a:rPr lang="en-US" dirty="0"/>
              <a:t>We implemented four different call scenarios while observing the SIP messages. We implemented SIP client using a python script, with basic features such as calling, hanging up from script and unregistration from server.</a:t>
            </a:r>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a:p>
            <a:pPr marL="457200" indent="-457200">
              <a:buFont typeface="Wingdings" panose="05000000000000000000" pitchFamily="2" charset="2"/>
              <a:buChar char="§"/>
            </a:pPr>
            <a:endParaRPr lang="en-US" dirty="0"/>
          </a:p>
        </p:txBody>
      </p:sp>
    </p:spTree>
    <p:extLst>
      <p:ext uri="{BB962C8B-B14F-4D97-AF65-F5344CB8AC3E}">
        <p14:creationId xmlns:p14="http://schemas.microsoft.com/office/powerpoint/2010/main" val="199769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8 Points 1">
            <a:extLst>
              <a:ext uri="{FF2B5EF4-FFF2-40B4-BE49-F238E27FC236}">
                <a16:creationId xmlns:a16="http://schemas.microsoft.com/office/drawing/2014/main" id="{3B4F2A00-AA2B-4D84-9F24-E5EE526350A3}"/>
              </a:ext>
            </a:extLst>
          </p:cNvPr>
          <p:cNvSpPr/>
          <p:nvPr/>
        </p:nvSpPr>
        <p:spPr>
          <a:xfrm>
            <a:off x="3503612" y="152401"/>
            <a:ext cx="6705600" cy="1981200"/>
          </a:xfrm>
          <a:prstGeom prst="irregularSeal1">
            <a:avLst/>
          </a:prstGeom>
          <a:solidFill>
            <a:srgbClr val="FFC000"/>
          </a:solidFill>
          <a:ln>
            <a:solidFill>
              <a:schemeClr val="accent2">
                <a:lumMod val="40000"/>
                <a:lumOff val="60000"/>
              </a:schemeClr>
            </a:solid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00B0F0"/>
                </a:solidFill>
              </a:rPr>
              <a:t>THANK YOU</a:t>
            </a:r>
          </a:p>
        </p:txBody>
      </p:sp>
    </p:spTree>
    <p:extLst>
      <p:ext uri="{BB962C8B-B14F-4D97-AF65-F5344CB8AC3E}">
        <p14:creationId xmlns:p14="http://schemas.microsoft.com/office/powerpoint/2010/main" val="4237114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215901"/>
            <a:ext cx="10157354" cy="622300"/>
          </a:xfrm>
        </p:spPr>
        <p:txBody>
          <a:bodyPr rtlCol="0">
            <a:normAutofit/>
          </a:bodyPr>
          <a:lstStyle/>
          <a:p>
            <a:pPr marL="342900" indent="-342900">
              <a:buFont typeface="Wingdings" panose="05000000000000000000" pitchFamily="2" charset="2"/>
              <a:buChar char="q"/>
            </a:pPr>
            <a:r>
              <a:rPr lang="en-US" sz="2400" dirty="0"/>
              <a:t> Project Overview and Objective</a:t>
            </a:r>
          </a:p>
        </p:txBody>
      </p:sp>
      <p:sp>
        <p:nvSpPr>
          <p:cNvPr id="5" name="Content Placeholder 4">
            <a:extLst>
              <a:ext uri="{FF2B5EF4-FFF2-40B4-BE49-F238E27FC236}">
                <a16:creationId xmlns:a16="http://schemas.microsoft.com/office/drawing/2014/main" id="{C8C639AE-072A-4963-BAD4-A65D49FEBE05}"/>
              </a:ext>
            </a:extLst>
          </p:cNvPr>
          <p:cNvSpPr>
            <a:spLocks noGrp="1"/>
          </p:cNvSpPr>
          <p:nvPr>
            <p:ph idx="1"/>
          </p:nvPr>
        </p:nvSpPr>
        <p:spPr>
          <a:xfrm>
            <a:off x="434767" y="880101"/>
            <a:ext cx="10157354" cy="1828800"/>
          </a:xfrm>
        </p:spPr>
        <p:txBody>
          <a:bodyPr>
            <a:normAutofit/>
          </a:bodyPr>
          <a:lstStyle/>
          <a:p>
            <a:r>
              <a:rPr lang="en-US" sz="1800" dirty="0"/>
              <a:t> </a:t>
            </a:r>
            <a:r>
              <a:rPr lang="en-US" sz="1600" dirty="0"/>
              <a:t>The aim of the project is to understand the implementation of SIP to enable media transfer or voice communication. The project comprises of one server and three clients to implement the four phases.  We have achieved this using the VM approach.</a:t>
            </a:r>
          </a:p>
          <a:p>
            <a:r>
              <a:rPr lang="en-US" sz="1600" dirty="0"/>
              <a:t>Create a SIP client script using python. The client can successfully register, unregister and send a call invite to another client as well as hang up.</a:t>
            </a:r>
          </a:p>
        </p:txBody>
      </p:sp>
      <p:sp>
        <p:nvSpPr>
          <p:cNvPr id="3" name="Rectangle 2">
            <a:extLst>
              <a:ext uri="{FF2B5EF4-FFF2-40B4-BE49-F238E27FC236}">
                <a16:creationId xmlns:a16="http://schemas.microsoft.com/office/drawing/2014/main" id="{032D0B73-0E7E-47F0-A568-38C482526FA2}"/>
              </a:ext>
            </a:extLst>
          </p:cNvPr>
          <p:cNvSpPr/>
          <p:nvPr/>
        </p:nvSpPr>
        <p:spPr>
          <a:xfrm>
            <a:off x="608012" y="2778101"/>
            <a:ext cx="5051383" cy="461665"/>
          </a:xfrm>
          <a:prstGeom prst="rect">
            <a:avLst/>
          </a:prstGeom>
        </p:spPr>
        <p:txBody>
          <a:bodyPr wrap="none">
            <a:spAutoFit/>
          </a:bodyPr>
          <a:lstStyle/>
          <a:p>
            <a:pPr marL="342900" indent="-342900">
              <a:buFont typeface="Wingdings" panose="05000000000000000000" pitchFamily="2" charset="2"/>
              <a:buChar char="q"/>
            </a:pPr>
            <a:r>
              <a:rPr lang="en-US" dirty="0"/>
              <a:t>Hardware and Software Setup</a:t>
            </a:r>
          </a:p>
        </p:txBody>
      </p:sp>
      <p:pic>
        <p:nvPicPr>
          <p:cNvPr id="6" name="Picture 5">
            <a:extLst>
              <a:ext uri="{FF2B5EF4-FFF2-40B4-BE49-F238E27FC236}">
                <a16:creationId xmlns:a16="http://schemas.microsoft.com/office/drawing/2014/main" id="{34221D58-3A08-4E86-8C63-C54E1279FC5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51012" y="3618235"/>
            <a:ext cx="4948143" cy="2764173"/>
          </a:xfrm>
          <a:prstGeom prst="rect">
            <a:avLst/>
          </a:prstGeom>
          <a:noFill/>
          <a:ln>
            <a:noFill/>
          </a:ln>
        </p:spPr>
      </p:pic>
    </p:spTree>
    <p:extLst>
      <p:ext uri="{BB962C8B-B14F-4D97-AF65-F5344CB8AC3E}">
        <p14:creationId xmlns:p14="http://schemas.microsoft.com/office/powerpoint/2010/main" val="247491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612" y="304800"/>
            <a:ext cx="10157354" cy="635000"/>
          </a:xfrm>
        </p:spPr>
        <p:txBody>
          <a:bodyPr rtlCol="0">
            <a:normAutofit/>
          </a:bodyPr>
          <a:lstStyle/>
          <a:p>
            <a:pPr marL="342900" indent="-342900">
              <a:buFont typeface="Wingdings" panose="05000000000000000000" pitchFamily="2" charset="2"/>
              <a:buChar char="q"/>
            </a:pPr>
            <a:r>
              <a:rPr lang="en-US" sz="2400" dirty="0"/>
              <a:t>Software tools and configuration</a:t>
            </a:r>
          </a:p>
        </p:txBody>
      </p:sp>
      <p:sp>
        <p:nvSpPr>
          <p:cNvPr id="5" name="Content Placeholder 4"/>
          <p:cNvSpPr>
            <a:spLocks noGrp="1"/>
          </p:cNvSpPr>
          <p:nvPr>
            <p:ph sz="half" idx="1"/>
          </p:nvPr>
        </p:nvSpPr>
        <p:spPr>
          <a:xfrm>
            <a:off x="989012" y="1193800"/>
            <a:ext cx="5562600" cy="2463800"/>
          </a:xfrm>
        </p:spPr>
        <p:txBody>
          <a:bodyPr rtlCol="0">
            <a:normAutofit/>
          </a:bodyPr>
          <a:lstStyle/>
          <a:p>
            <a:r>
              <a:rPr lang="en-US" sz="2000" dirty="0"/>
              <a:t>VirtualBox </a:t>
            </a:r>
          </a:p>
          <a:p>
            <a:r>
              <a:rPr lang="en-US" sz="2000" dirty="0"/>
              <a:t>Ubuntu System and </a:t>
            </a:r>
            <a:r>
              <a:rPr lang="en-US" dirty="0"/>
              <a:t>Asterisk as server</a:t>
            </a:r>
            <a:endParaRPr lang="en-gb" sz="2000" dirty="0"/>
          </a:p>
          <a:p>
            <a:r>
              <a:rPr lang="en-GB" sz="2000" dirty="0"/>
              <a:t>Windows 7 system and X-</a:t>
            </a:r>
            <a:r>
              <a:rPr lang="en-GB" sz="2000" dirty="0" err="1"/>
              <a:t>Lite</a:t>
            </a:r>
            <a:r>
              <a:rPr lang="en-GB" sz="2000" dirty="0"/>
              <a:t> as clients</a:t>
            </a:r>
          </a:p>
          <a:p>
            <a:r>
              <a:rPr lang="en-US" dirty="0"/>
              <a:t>PJSIP and PJSUA</a:t>
            </a:r>
            <a:br>
              <a:rPr lang="en-US" sz="2000" dirty="0"/>
            </a:br>
            <a:endParaRPr lang="en-US" sz="2000" dirty="0"/>
          </a:p>
        </p:txBody>
      </p:sp>
      <p:pic>
        <p:nvPicPr>
          <p:cNvPr id="8" name="Picture 7">
            <a:extLst>
              <a:ext uri="{FF2B5EF4-FFF2-40B4-BE49-F238E27FC236}">
                <a16:creationId xmlns:a16="http://schemas.microsoft.com/office/drawing/2014/main" id="{7D4A79A8-C5A6-4FA6-BD5D-BAA409B2FDB0}"/>
              </a:ext>
            </a:extLst>
          </p:cNvPr>
          <p:cNvPicPr>
            <a:picLocks noChangeAspect="1"/>
          </p:cNvPicPr>
          <p:nvPr/>
        </p:nvPicPr>
        <p:blipFill>
          <a:blip r:embed="rId3"/>
          <a:stretch>
            <a:fillRect/>
          </a:stretch>
        </p:blipFill>
        <p:spPr>
          <a:xfrm>
            <a:off x="344486" y="3524248"/>
            <a:ext cx="7426325" cy="2966103"/>
          </a:xfrm>
          <a:prstGeom prst="rect">
            <a:avLst/>
          </a:prstGeom>
        </p:spPr>
      </p:pic>
      <p:pic>
        <p:nvPicPr>
          <p:cNvPr id="9" name="Picture 8">
            <a:extLst>
              <a:ext uri="{FF2B5EF4-FFF2-40B4-BE49-F238E27FC236}">
                <a16:creationId xmlns:a16="http://schemas.microsoft.com/office/drawing/2014/main" id="{5D7125AE-FC4A-44E5-8C47-5D6326F28B2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770812" y="102235"/>
            <a:ext cx="4276725" cy="3555365"/>
          </a:xfrm>
          <a:prstGeom prst="rect">
            <a:avLst/>
          </a:prstGeom>
          <a:noFill/>
          <a:ln>
            <a:noFill/>
          </a:ln>
        </p:spPr>
      </p:pic>
    </p:spTree>
    <p:extLst>
      <p:ext uri="{BB962C8B-B14F-4D97-AF65-F5344CB8AC3E}">
        <p14:creationId xmlns:p14="http://schemas.microsoft.com/office/powerpoint/2010/main" val="686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651" y="428171"/>
            <a:ext cx="10744200" cy="1511719"/>
          </a:xfrm>
        </p:spPr>
        <p:txBody>
          <a:bodyPr rtlCol="0">
            <a:normAutofit fontScale="90000"/>
          </a:bodyPr>
          <a:lstStyle/>
          <a:p>
            <a:r>
              <a:rPr lang="en-US" sz="4900" dirty="0"/>
              <a:t>PART-1</a:t>
            </a:r>
            <a:r>
              <a:rPr lang="en-US" dirty="0"/>
              <a:t> </a:t>
            </a:r>
            <a:br>
              <a:rPr lang="en-US" dirty="0"/>
            </a:br>
            <a:r>
              <a:rPr lang="en-US" dirty="0"/>
              <a:t>File configuration of </a:t>
            </a:r>
            <a:r>
              <a:rPr lang="en-US" dirty="0" err="1"/>
              <a:t>sip.conf</a:t>
            </a:r>
            <a:r>
              <a:rPr lang="en-US" dirty="0"/>
              <a:t>:</a:t>
            </a:r>
            <a:br>
              <a:rPr lang="en-US" dirty="0"/>
            </a:br>
            <a:r>
              <a:rPr lang="en-US" sz="2400" dirty="0"/>
              <a:t>(server and one client for example)</a:t>
            </a:r>
            <a:endParaRPr lang="en-US" dirty="0"/>
          </a:p>
        </p:txBody>
      </p:sp>
      <p:sp>
        <p:nvSpPr>
          <p:cNvPr id="6" name="Content Placeholder 5"/>
          <p:cNvSpPr>
            <a:spLocks noGrp="1"/>
          </p:cNvSpPr>
          <p:nvPr>
            <p:ph sz="half" idx="2"/>
          </p:nvPr>
        </p:nvSpPr>
        <p:spPr>
          <a:xfrm>
            <a:off x="615010" y="2514600"/>
            <a:ext cx="4977104" cy="3915229"/>
          </a:xfrm>
        </p:spPr>
        <p:txBody>
          <a:bodyPr rtlCol="0"/>
          <a:lstStyle/>
          <a:p>
            <a:pPr marL="0" indent="0">
              <a:buNone/>
            </a:pPr>
            <a:r>
              <a:rPr lang="en-US" dirty="0"/>
              <a:t>[general]</a:t>
            </a:r>
          </a:p>
          <a:p>
            <a:pPr marL="0" indent="0">
              <a:buNone/>
            </a:pPr>
            <a:r>
              <a:rPr lang="en-US" dirty="0"/>
              <a:t>port = 5060 ; Port to bind to (SIP is 5060) </a:t>
            </a:r>
          </a:p>
          <a:p>
            <a:pPr marL="0" indent="0">
              <a:buNone/>
            </a:pPr>
            <a:r>
              <a:rPr lang="en-US" dirty="0" err="1"/>
              <a:t>bindaddr</a:t>
            </a:r>
            <a:r>
              <a:rPr lang="en-US" dirty="0"/>
              <a:t> = 192.168.56.103 = Asterisk server IP address</a:t>
            </a:r>
          </a:p>
          <a:p>
            <a:pPr marL="0" indent="0">
              <a:buNone/>
            </a:pPr>
            <a:r>
              <a:rPr lang="en-US" dirty="0"/>
              <a:t>allow = </a:t>
            </a:r>
            <a:r>
              <a:rPr lang="en-US" dirty="0" err="1"/>
              <a:t>ulaw</a:t>
            </a:r>
            <a:r>
              <a:rPr lang="en-US" dirty="0"/>
              <a:t> ; Allow all codecs</a:t>
            </a:r>
          </a:p>
        </p:txBody>
      </p:sp>
      <p:sp>
        <p:nvSpPr>
          <p:cNvPr id="7" name="Content Placeholder 5">
            <a:extLst>
              <a:ext uri="{FF2B5EF4-FFF2-40B4-BE49-F238E27FC236}">
                <a16:creationId xmlns:a16="http://schemas.microsoft.com/office/drawing/2014/main" id="{DEBB073C-25F4-4EAA-98AA-7424BFB830CB}"/>
              </a:ext>
            </a:extLst>
          </p:cNvPr>
          <p:cNvSpPr txBox="1">
            <a:spLocks/>
          </p:cNvSpPr>
          <p:nvPr/>
        </p:nvSpPr>
        <p:spPr>
          <a:xfrm>
            <a:off x="6569723" y="2362200"/>
            <a:ext cx="4977104" cy="3915229"/>
          </a:xfrm>
          <a:prstGeom prst="rect">
            <a:avLst/>
          </a:prstGeom>
        </p:spPr>
        <p:txBody>
          <a:bodyPr vert="horz" lIns="121899" tIns="60949" rIns="121899" bIns="60949" rtlCol="0">
            <a:normAutofit/>
          </a:bodyPr>
          <a:lst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2011328"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a:lstStyle>
          <a:p>
            <a:pPr marL="0" indent="0">
              <a:buNone/>
            </a:pPr>
            <a:r>
              <a:rPr lang="en-US" dirty="0"/>
              <a:t>[2000]</a:t>
            </a:r>
          </a:p>
          <a:p>
            <a:pPr marL="0" indent="0">
              <a:buNone/>
            </a:pPr>
            <a:r>
              <a:rPr lang="en-US" dirty="0"/>
              <a:t>username=2000 </a:t>
            </a:r>
          </a:p>
          <a:p>
            <a:pPr marL="0" indent="0">
              <a:buNone/>
            </a:pPr>
            <a:r>
              <a:rPr lang="en-US" dirty="0"/>
              <a:t>type=friend</a:t>
            </a:r>
          </a:p>
          <a:p>
            <a:pPr marL="0" indent="0">
              <a:buNone/>
            </a:pPr>
            <a:r>
              <a:rPr lang="en-US" dirty="0"/>
              <a:t>secret=password</a:t>
            </a:r>
          </a:p>
          <a:p>
            <a:pPr marL="0" indent="0">
              <a:buNone/>
            </a:pPr>
            <a:r>
              <a:rPr lang="en-US" dirty="0"/>
              <a:t>host=dynamic</a:t>
            </a:r>
          </a:p>
          <a:p>
            <a:pPr marL="0" indent="0">
              <a:buNone/>
            </a:pPr>
            <a:r>
              <a:rPr lang="en-US" dirty="0"/>
              <a:t>context=from-sip</a:t>
            </a:r>
          </a:p>
        </p:txBody>
      </p:sp>
    </p:spTree>
    <p:extLst>
      <p:ext uri="{BB962C8B-B14F-4D97-AF65-F5344CB8AC3E}">
        <p14:creationId xmlns:p14="http://schemas.microsoft.com/office/powerpoint/2010/main" val="13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30477-F620-4F6A-9CB3-AE72E2EE5EFE}"/>
              </a:ext>
            </a:extLst>
          </p:cNvPr>
          <p:cNvSpPr>
            <a:spLocks noGrp="1"/>
          </p:cNvSpPr>
          <p:nvPr>
            <p:ph type="title"/>
          </p:nvPr>
        </p:nvSpPr>
        <p:spPr>
          <a:xfrm>
            <a:off x="608012" y="304799"/>
            <a:ext cx="10157354" cy="1168400"/>
          </a:xfrm>
        </p:spPr>
        <p:txBody>
          <a:bodyPr>
            <a:noAutofit/>
          </a:bodyPr>
          <a:lstStyle/>
          <a:p>
            <a:r>
              <a:rPr lang="en-US" sz="3200" dirty="0"/>
              <a:t>PHASE 1- Establish and Analyze a Successful Call Between 2 SIP Clients:</a:t>
            </a:r>
          </a:p>
        </p:txBody>
      </p:sp>
      <p:sp>
        <p:nvSpPr>
          <p:cNvPr id="3" name="Content Placeholder 2">
            <a:extLst>
              <a:ext uri="{FF2B5EF4-FFF2-40B4-BE49-F238E27FC236}">
                <a16:creationId xmlns:a16="http://schemas.microsoft.com/office/drawing/2014/main" id="{57080C9B-D2DB-4556-9AC2-950D784ACC95}"/>
              </a:ext>
            </a:extLst>
          </p:cNvPr>
          <p:cNvSpPr>
            <a:spLocks noGrp="1"/>
          </p:cNvSpPr>
          <p:nvPr>
            <p:ph sz="half" idx="1"/>
          </p:nvPr>
        </p:nvSpPr>
        <p:spPr>
          <a:xfrm>
            <a:off x="709585" y="2184400"/>
            <a:ext cx="4977104" cy="4013200"/>
          </a:xfrm>
        </p:spPr>
        <p:txBody>
          <a:bodyPr/>
          <a:lstStyle/>
          <a:p>
            <a:pPr marL="0" indent="0">
              <a:buNone/>
            </a:pPr>
            <a:r>
              <a:rPr lang="en-US" dirty="0"/>
              <a:t>[from-sip] </a:t>
            </a:r>
          </a:p>
          <a:p>
            <a:pPr marL="0" indent="0">
              <a:buNone/>
            </a:pPr>
            <a:r>
              <a:rPr lang="en-US" dirty="0" err="1"/>
              <a:t>exten</a:t>
            </a:r>
            <a:r>
              <a:rPr lang="en-US" dirty="0"/>
              <a:t> =&gt; 2000, 1, Dial(SIP/2000,20) </a:t>
            </a:r>
          </a:p>
          <a:p>
            <a:pPr marL="0" indent="0">
              <a:buNone/>
            </a:pPr>
            <a:r>
              <a:rPr lang="en-US" dirty="0" err="1"/>
              <a:t>exten</a:t>
            </a:r>
            <a:r>
              <a:rPr lang="en-US" dirty="0"/>
              <a:t> =&gt; 2000, 2, </a:t>
            </a:r>
            <a:r>
              <a:rPr lang="en-US" dirty="0" err="1"/>
              <a:t>Hangup</a:t>
            </a:r>
            <a:r>
              <a:rPr lang="en-US" dirty="0"/>
              <a:t> </a:t>
            </a:r>
          </a:p>
          <a:p>
            <a:pPr marL="0" indent="0">
              <a:buNone/>
            </a:pPr>
            <a:r>
              <a:rPr lang="en-US" dirty="0" err="1"/>
              <a:t>exten</a:t>
            </a:r>
            <a:r>
              <a:rPr lang="en-US" dirty="0"/>
              <a:t> =&gt; 2010, 1, Dial(SIP/2010,20) </a:t>
            </a:r>
          </a:p>
          <a:p>
            <a:pPr marL="0" indent="0">
              <a:buNone/>
            </a:pPr>
            <a:r>
              <a:rPr lang="en-US" dirty="0" err="1"/>
              <a:t>exten</a:t>
            </a:r>
            <a:r>
              <a:rPr lang="en-US" dirty="0"/>
              <a:t> =&gt; 2010, 2, </a:t>
            </a:r>
            <a:r>
              <a:rPr lang="en-US" dirty="0" err="1"/>
              <a:t>Hangup</a:t>
            </a:r>
            <a:endParaRPr lang="en-US" dirty="0"/>
          </a:p>
          <a:p>
            <a:pPr marL="0" indent="0">
              <a:buNone/>
            </a:pPr>
            <a:endParaRPr lang="en-US" dirty="0"/>
          </a:p>
        </p:txBody>
      </p:sp>
      <p:sp>
        <p:nvSpPr>
          <p:cNvPr id="8" name="Rectangle 7">
            <a:extLst>
              <a:ext uri="{FF2B5EF4-FFF2-40B4-BE49-F238E27FC236}">
                <a16:creationId xmlns:a16="http://schemas.microsoft.com/office/drawing/2014/main" id="{9F0F1C07-2081-4A46-AF4A-6522FFB86EE3}"/>
              </a:ext>
            </a:extLst>
          </p:cNvPr>
          <p:cNvSpPr/>
          <p:nvPr/>
        </p:nvSpPr>
        <p:spPr>
          <a:xfrm>
            <a:off x="6094412" y="1502228"/>
            <a:ext cx="2315057" cy="523220"/>
          </a:xfrm>
          <a:prstGeom prst="rect">
            <a:avLst/>
          </a:prstGeom>
        </p:spPr>
        <p:txBody>
          <a:bodyPr wrap="none">
            <a:spAutoFit/>
          </a:bodyPr>
          <a:lstStyle/>
          <a:p>
            <a:r>
              <a:rPr lang="en-US" sz="2800" dirty="0">
                <a:latin typeface="+mj-lt"/>
                <a:ea typeface="+mj-ea"/>
                <a:cs typeface="+mj-cs"/>
              </a:rPr>
              <a:t>Video show:</a:t>
            </a:r>
          </a:p>
        </p:txBody>
      </p:sp>
      <p:sp>
        <p:nvSpPr>
          <p:cNvPr id="13" name="Rectangle 12">
            <a:extLst>
              <a:ext uri="{FF2B5EF4-FFF2-40B4-BE49-F238E27FC236}">
                <a16:creationId xmlns:a16="http://schemas.microsoft.com/office/drawing/2014/main" id="{AAFF31C4-4A27-4FAB-BA9C-730A6470DD76}"/>
              </a:ext>
            </a:extLst>
          </p:cNvPr>
          <p:cNvSpPr/>
          <p:nvPr/>
        </p:nvSpPr>
        <p:spPr>
          <a:xfrm>
            <a:off x="587256" y="1591701"/>
            <a:ext cx="4135556" cy="461665"/>
          </a:xfrm>
          <a:prstGeom prst="rect">
            <a:avLst/>
          </a:prstGeom>
        </p:spPr>
        <p:txBody>
          <a:bodyPr wrap="none">
            <a:spAutoFit/>
          </a:bodyPr>
          <a:lstStyle/>
          <a:p>
            <a:r>
              <a:rPr lang="en-US" dirty="0">
                <a:solidFill>
                  <a:schemeClr val="tx1">
                    <a:lumMod val="75000"/>
                  </a:schemeClr>
                </a:solidFill>
                <a:latin typeface="Calibri Light" panose="020F0302020204030204" pitchFamily="34" charset="0"/>
                <a:ea typeface="Calibri" panose="020F0502020204030204" pitchFamily="34" charset="0"/>
              </a:rPr>
              <a:t>Modification of </a:t>
            </a:r>
            <a:r>
              <a:rPr lang="en-US" dirty="0" err="1">
                <a:solidFill>
                  <a:schemeClr val="tx1">
                    <a:lumMod val="75000"/>
                  </a:schemeClr>
                </a:solidFill>
                <a:latin typeface="Calibri Light" panose="020F0302020204030204" pitchFamily="34" charset="0"/>
                <a:ea typeface="Calibri" panose="020F0502020204030204" pitchFamily="34" charset="0"/>
              </a:rPr>
              <a:t>extensions.conf</a:t>
            </a:r>
            <a:r>
              <a:rPr lang="en-US" dirty="0">
                <a:solidFill>
                  <a:schemeClr val="tx1">
                    <a:lumMod val="75000"/>
                  </a:schemeClr>
                </a:solidFill>
                <a:latin typeface="Calibri Light" panose="020F0302020204030204" pitchFamily="34" charset="0"/>
                <a:ea typeface="Calibri" panose="020F0502020204030204" pitchFamily="34" charset="0"/>
              </a:rPr>
              <a:t> </a:t>
            </a:r>
            <a:endParaRPr lang="en-US" dirty="0">
              <a:solidFill>
                <a:schemeClr val="tx1">
                  <a:lumMod val="75000"/>
                </a:schemeClr>
              </a:solidFill>
            </a:endParaRPr>
          </a:p>
        </p:txBody>
      </p:sp>
      <p:pic>
        <p:nvPicPr>
          <p:cNvPr id="6" name="Phase1new">
            <a:hlinkClick r:id="" action="ppaction://media"/>
            <a:extLst>
              <a:ext uri="{FF2B5EF4-FFF2-40B4-BE49-F238E27FC236}">
                <a16:creationId xmlns:a16="http://schemas.microsoft.com/office/drawing/2014/main" id="{CF88AB38-F28A-451C-B4D3-679FF5948F01}"/>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4722812" y="2021017"/>
            <a:ext cx="7397507" cy="4176583"/>
          </a:xfrm>
        </p:spPr>
      </p:pic>
    </p:spTree>
    <p:extLst>
      <p:ext uri="{BB962C8B-B14F-4D97-AF65-F5344CB8AC3E}">
        <p14:creationId xmlns:p14="http://schemas.microsoft.com/office/powerpoint/2010/main" val="308804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8000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836612" y="169181"/>
            <a:ext cx="10157354" cy="787400"/>
          </a:xfrm>
        </p:spPr>
        <p:txBody>
          <a:bodyPr>
            <a:normAutofit/>
          </a:bodyPr>
          <a:lstStyle/>
          <a:p>
            <a:r>
              <a:rPr lang="en-US" sz="3600" dirty="0"/>
              <a:t>Wireshark capture: </a:t>
            </a:r>
          </a:p>
        </p:txBody>
      </p:sp>
      <p:sp>
        <p:nvSpPr>
          <p:cNvPr id="5" name="Date Placeholder 4">
            <a:extLst>
              <a:ext uri="{FF2B5EF4-FFF2-40B4-BE49-F238E27FC236}">
                <a16:creationId xmlns:a16="http://schemas.microsoft.com/office/drawing/2014/main" id="{4084A2FA-5E06-4173-8624-97A8094406E8}"/>
              </a:ext>
            </a:extLst>
          </p:cNvPr>
          <p:cNvSpPr>
            <a:spLocks noGrp="1"/>
          </p:cNvSpPr>
          <p:nvPr>
            <p:ph type="dt" sz="half" idx="10"/>
          </p:nvPr>
        </p:nvSpPr>
        <p:spPr/>
        <p:txBody>
          <a:bodyPr/>
          <a:lstStyle/>
          <a:p>
            <a:fld id="{47CAB8BD-5A87-4DB5-924A-8B2AB5CF8B74}" type="datetime1">
              <a:rPr lang="en-GB" noProof="0" smtClean="0"/>
              <a:pPr/>
              <a:t>18/04/2018</a:t>
            </a:fld>
            <a:endParaRPr lang="en-GB" noProof="0" dirty="0"/>
          </a:p>
        </p:txBody>
      </p:sp>
      <p:sp>
        <p:nvSpPr>
          <p:cNvPr id="7" name="Rectangle 6">
            <a:extLst>
              <a:ext uri="{FF2B5EF4-FFF2-40B4-BE49-F238E27FC236}">
                <a16:creationId xmlns:a16="http://schemas.microsoft.com/office/drawing/2014/main" id="{EDE0E534-71B2-46C0-A86F-1C7065D84794}"/>
              </a:ext>
            </a:extLst>
          </p:cNvPr>
          <p:cNvSpPr/>
          <p:nvPr/>
        </p:nvSpPr>
        <p:spPr>
          <a:xfrm>
            <a:off x="1137231" y="961066"/>
            <a:ext cx="1868140" cy="470000"/>
          </a:xfrm>
          <a:prstGeom prst="rect">
            <a:avLst/>
          </a:prstGeom>
        </p:spPr>
        <p:txBody>
          <a:bodyPr wrap="none">
            <a:spAutoFit/>
          </a:bodyPr>
          <a:lstStyle/>
          <a:p>
            <a:pPr algn="ctr">
              <a:lnSpc>
                <a:spcPct val="107000"/>
              </a:lnSpc>
              <a:spcAft>
                <a:spcPts val="800"/>
              </a:spcAft>
            </a:pPr>
            <a:r>
              <a:rPr lang="en-US" b="1" dirty="0">
                <a:latin typeface="Calibri Light" panose="020F0302020204030204" pitchFamily="34" charset="0"/>
                <a:ea typeface="Calibri" panose="020F0502020204030204" pitchFamily="34" charset="0"/>
                <a:cs typeface="Times New Roman" panose="02020603050405020304" pitchFamily="18" charset="0"/>
              </a:rPr>
              <a:t> Call accepted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0410FDD-5CE7-49A9-A99F-2DD780C40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990" y="956581"/>
            <a:ext cx="7691235" cy="5732238"/>
          </a:xfrm>
          <a:prstGeom prst="rect">
            <a:avLst/>
          </a:prstGeom>
        </p:spPr>
      </p:pic>
    </p:spTree>
    <p:extLst>
      <p:ext uri="{BB962C8B-B14F-4D97-AF65-F5344CB8AC3E}">
        <p14:creationId xmlns:p14="http://schemas.microsoft.com/office/powerpoint/2010/main" val="422604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C8C9-3C6B-45D2-A419-63F75FD72CD6}"/>
              </a:ext>
            </a:extLst>
          </p:cNvPr>
          <p:cNvSpPr>
            <a:spLocks noGrp="1"/>
          </p:cNvSpPr>
          <p:nvPr>
            <p:ph type="title"/>
          </p:nvPr>
        </p:nvSpPr>
        <p:spPr>
          <a:xfrm>
            <a:off x="836612" y="169181"/>
            <a:ext cx="10157354" cy="787400"/>
          </a:xfrm>
        </p:spPr>
        <p:txBody>
          <a:bodyPr>
            <a:normAutofit/>
          </a:bodyPr>
          <a:lstStyle/>
          <a:p>
            <a:r>
              <a:rPr lang="en-US" sz="3600" dirty="0"/>
              <a:t>Wireshark capture: </a:t>
            </a:r>
          </a:p>
        </p:txBody>
      </p:sp>
      <p:sp>
        <p:nvSpPr>
          <p:cNvPr id="7" name="Rectangle 6">
            <a:extLst>
              <a:ext uri="{FF2B5EF4-FFF2-40B4-BE49-F238E27FC236}">
                <a16:creationId xmlns:a16="http://schemas.microsoft.com/office/drawing/2014/main" id="{EDE0E534-71B2-46C0-A86F-1C7065D84794}"/>
              </a:ext>
            </a:extLst>
          </p:cNvPr>
          <p:cNvSpPr/>
          <p:nvPr/>
        </p:nvSpPr>
        <p:spPr>
          <a:xfrm>
            <a:off x="-306388" y="956581"/>
            <a:ext cx="8229600" cy="470000"/>
          </a:xfrm>
          <a:prstGeom prst="rect">
            <a:avLst/>
          </a:prstGeom>
        </p:spPr>
        <p:txBody>
          <a:bodyPr wrap="square">
            <a:spAutoFit/>
          </a:bodyPr>
          <a:lstStyle/>
          <a:p>
            <a:pPr algn="ctr">
              <a:lnSpc>
                <a:spcPct val="107000"/>
              </a:lnSpc>
              <a:spcAft>
                <a:spcPts val="800"/>
              </a:spcAft>
            </a:pPr>
            <a:r>
              <a:rPr lang="en-US" b="1" dirty="0">
                <a:latin typeface="Calibri Light" panose="020F0302020204030204" pitchFamily="34" charset="0"/>
                <a:ea typeface="Calibri" panose="020F0502020204030204" pitchFamily="34" charset="0"/>
                <a:cs typeface="Times New Roman" panose="02020603050405020304" pitchFamily="18" charset="0"/>
              </a:rPr>
              <a:t>Call Flow between 2000 and 2010 after accepting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7C34291-6D28-417B-999E-56560FDBB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447" y="1371131"/>
            <a:ext cx="8475929" cy="5331975"/>
          </a:xfrm>
          <a:prstGeom prst="rect">
            <a:avLst/>
          </a:prstGeom>
        </p:spPr>
      </p:pic>
    </p:spTree>
    <p:extLst>
      <p:ext uri="{BB962C8B-B14F-4D97-AF65-F5344CB8AC3E}">
        <p14:creationId xmlns:p14="http://schemas.microsoft.com/office/powerpoint/2010/main" val="324783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1BB82AD-9A82-4FB5-8F99-D8F85DA0B89C}"/>
              </a:ext>
            </a:extLst>
          </p:cNvPr>
          <p:cNvSpPr/>
          <p:nvPr/>
        </p:nvSpPr>
        <p:spPr>
          <a:xfrm>
            <a:off x="608012" y="143781"/>
            <a:ext cx="11353800" cy="2265044"/>
          </a:xfrm>
          <a:prstGeom prst="rect">
            <a:avLst/>
          </a:prstGeom>
        </p:spPr>
        <p:txBody>
          <a:bodyPr wrap="square">
            <a:spAutoFit/>
          </a:bodyPr>
          <a:lstStyle/>
          <a:p>
            <a:pPr>
              <a:lnSpc>
                <a:spcPct val="107000"/>
              </a:lnSpc>
              <a:spcAft>
                <a:spcPts val="800"/>
              </a:spcAft>
            </a:pPr>
            <a:r>
              <a:rPr lang="en-US" sz="3600" dirty="0">
                <a:latin typeface="Bebas Neue"/>
                <a:ea typeface="Calibri" panose="020F0502020204030204" pitchFamily="34" charset="0"/>
                <a:cs typeface="Calibri Light" panose="020F0302020204030204" pitchFamily="34" charset="0"/>
              </a:rPr>
              <a:t>PHASE 2- Busy User: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Light" panose="020F0302020204030204" pitchFamily="34" charset="0"/>
                <a:ea typeface="Calibri" panose="020F0502020204030204" pitchFamily="34" charset="0"/>
              </a:rPr>
              <a:t>    In this part of the experiment, we make one user (such as 2010) busy while the other user tries to call it through the server, and we want to analyze the SIP messages exchanged.  when client 2000 tries to call, a busy condition is experienced. The time duration for which the user </a:t>
            </a:r>
            <a:endParaRPr lang="en-US" dirty="0"/>
          </a:p>
        </p:txBody>
      </p:sp>
      <p:sp>
        <p:nvSpPr>
          <p:cNvPr id="11" name="Rectangle 10">
            <a:extLst>
              <a:ext uri="{FF2B5EF4-FFF2-40B4-BE49-F238E27FC236}">
                <a16:creationId xmlns:a16="http://schemas.microsoft.com/office/drawing/2014/main" id="{1112E591-A146-48C4-B143-6D5EE2848B9E}"/>
              </a:ext>
            </a:extLst>
          </p:cNvPr>
          <p:cNvSpPr/>
          <p:nvPr/>
        </p:nvSpPr>
        <p:spPr>
          <a:xfrm>
            <a:off x="607057" y="3200400"/>
            <a:ext cx="6092825" cy="2841034"/>
          </a:xfrm>
          <a:prstGeom prst="rect">
            <a:avLst/>
          </a:prstGeom>
        </p:spPr>
        <p:txBody>
          <a:bodyPr>
            <a:spAutoFit/>
          </a:bodyPr>
          <a:lstStyle/>
          <a:p>
            <a:pPr>
              <a:lnSpc>
                <a:spcPct val="107000"/>
              </a:lnSpc>
            </a:pPr>
            <a:r>
              <a:rPr lang="en-US" dirty="0">
                <a:latin typeface="Calibri Light" panose="020F0302020204030204" pitchFamily="34" charset="0"/>
                <a:ea typeface="Calibri" panose="020F0502020204030204" pitchFamily="34" charset="0"/>
                <a:cs typeface="Times New Roman" panose="02020603050405020304" pitchFamily="18" charset="0"/>
              </a:rPr>
              <a:t>[from-sip]</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latin typeface="Calibri Light" panose="020F0302020204030204" pitchFamily="34" charset="0"/>
                <a:ea typeface="Calibri" panose="020F0502020204030204" pitchFamily="34" charset="0"/>
                <a:cs typeface="Times New Roman" panose="02020603050405020304" pitchFamily="18" charset="0"/>
              </a:rPr>
              <a:t>exten</a:t>
            </a:r>
            <a:r>
              <a:rPr lang="en-US" dirty="0">
                <a:latin typeface="Calibri Light" panose="020F0302020204030204" pitchFamily="34" charset="0"/>
                <a:ea typeface="Calibri" panose="020F0502020204030204" pitchFamily="34" charset="0"/>
                <a:cs typeface="Times New Roman" panose="02020603050405020304" pitchFamily="18" charset="0"/>
              </a:rPr>
              <a:t> =&gt; 2000,1,Dial(SIP/2000,20)</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latin typeface="Calibri Light" panose="020F0302020204030204" pitchFamily="34" charset="0"/>
                <a:ea typeface="Calibri" panose="020F0502020204030204" pitchFamily="34" charset="0"/>
                <a:cs typeface="Times New Roman" panose="02020603050405020304" pitchFamily="18" charset="0"/>
              </a:rPr>
              <a:t>exten</a:t>
            </a:r>
            <a:r>
              <a:rPr lang="en-US" dirty="0">
                <a:latin typeface="Calibri Light" panose="020F0302020204030204" pitchFamily="34" charset="0"/>
                <a:ea typeface="Calibri" panose="020F0502020204030204" pitchFamily="34" charset="0"/>
                <a:cs typeface="Times New Roman" panose="02020603050405020304" pitchFamily="18" charset="0"/>
              </a:rPr>
              <a:t> =&gt; 2000,2,Hangup</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a:latin typeface="Calibri Light" panose="020F0302020204030204" pitchFamily="34"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latin typeface="Calibri Light" panose="020F0302020204030204" pitchFamily="34" charset="0"/>
                <a:ea typeface="Calibri" panose="020F0502020204030204" pitchFamily="34" charset="0"/>
                <a:cs typeface="Times New Roman" panose="02020603050405020304" pitchFamily="18" charset="0"/>
              </a:rPr>
              <a:t>exten</a:t>
            </a:r>
            <a:r>
              <a:rPr lang="en-US" dirty="0">
                <a:latin typeface="Calibri Light" panose="020F0302020204030204" pitchFamily="34" charset="0"/>
                <a:ea typeface="Calibri" panose="020F0502020204030204" pitchFamily="34" charset="0"/>
                <a:cs typeface="Times New Roman" panose="02020603050405020304" pitchFamily="18" charset="0"/>
              </a:rPr>
              <a:t> =&gt; 2010,1,Answer()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US" dirty="0" err="1">
                <a:latin typeface="Calibri Light" panose="020F0302020204030204" pitchFamily="34" charset="0"/>
                <a:ea typeface="Calibri" panose="020F0502020204030204" pitchFamily="34" charset="0"/>
                <a:cs typeface="Times New Roman" panose="02020603050405020304" pitchFamily="18" charset="0"/>
              </a:rPr>
              <a:t>exten</a:t>
            </a:r>
            <a:r>
              <a:rPr lang="en-US" dirty="0">
                <a:latin typeface="Calibri Light" panose="020F0302020204030204" pitchFamily="34" charset="0"/>
                <a:ea typeface="Calibri" panose="020F0502020204030204" pitchFamily="34" charset="0"/>
                <a:cs typeface="Times New Roman" panose="02020603050405020304" pitchFamily="18" charset="0"/>
              </a:rPr>
              <a:t> =&gt; 2010,2,Busy(10) ;10sec</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err="1">
                <a:latin typeface="Calibri Light" panose="020F0302020204030204" pitchFamily="34" charset="0"/>
                <a:ea typeface="Calibri" panose="020F0502020204030204" pitchFamily="34" charset="0"/>
                <a:cs typeface="Times New Roman" panose="02020603050405020304" pitchFamily="18" charset="0"/>
              </a:rPr>
              <a:t>exten</a:t>
            </a:r>
            <a:r>
              <a:rPr lang="en-US" dirty="0">
                <a:latin typeface="Calibri Light" panose="020F0302020204030204" pitchFamily="34" charset="0"/>
                <a:ea typeface="Calibri" panose="020F0502020204030204" pitchFamily="34" charset="0"/>
                <a:cs typeface="Times New Roman" panose="02020603050405020304" pitchFamily="18" charset="0"/>
              </a:rPr>
              <a:t> =&gt; 2010,3,Hangup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D1B787D-A52E-4C14-92CE-C8D83986352C}"/>
              </a:ext>
            </a:extLst>
          </p:cNvPr>
          <p:cNvSpPr/>
          <p:nvPr/>
        </p:nvSpPr>
        <p:spPr>
          <a:xfrm>
            <a:off x="608012" y="2448926"/>
            <a:ext cx="4135556" cy="461665"/>
          </a:xfrm>
          <a:prstGeom prst="rect">
            <a:avLst/>
          </a:prstGeom>
        </p:spPr>
        <p:txBody>
          <a:bodyPr wrap="none">
            <a:spAutoFit/>
          </a:bodyPr>
          <a:lstStyle/>
          <a:p>
            <a:r>
              <a:rPr lang="en-US" dirty="0">
                <a:solidFill>
                  <a:schemeClr val="tx1">
                    <a:lumMod val="75000"/>
                  </a:schemeClr>
                </a:solidFill>
                <a:latin typeface="Calibri Light" panose="020F0302020204030204" pitchFamily="34" charset="0"/>
                <a:ea typeface="Calibri" panose="020F0502020204030204" pitchFamily="34" charset="0"/>
              </a:rPr>
              <a:t>Modification of </a:t>
            </a:r>
            <a:r>
              <a:rPr lang="en-US" dirty="0" err="1">
                <a:solidFill>
                  <a:schemeClr val="tx1">
                    <a:lumMod val="75000"/>
                  </a:schemeClr>
                </a:solidFill>
                <a:latin typeface="Calibri Light" panose="020F0302020204030204" pitchFamily="34" charset="0"/>
                <a:ea typeface="Calibri" panose="020F0502020204030204" pitchFamily="34" charset="0"/>
              </a:rPr>
              <a:t>extensions.conf</a:t>
            </a:r>
            <a:r>
              <a:rPr lang="en-US" dirty="0">
                <a:solidFill>
                  <a:schemeClr val="tx1">
                    <a:lumMod val="75000"/>
                  </a:schemeClr>
                </a:solidFill>
                <a:latin typeface="Calibri Light" panose="020F0302020204030204" pitchFamily="34" charset="0"/>
                <a:ea typeface="Calibri" panose="020F0502020204030204" pitchFamily="34" charset="0"/>
              </a:rPr>
              <a:t> </a:t>
            </a:r>
            <a:endParaRPr lang="en-US" dirty="0">
              <a:solidFill>
                <a:schemeClr val="tx1">
                  <a:lumMod val="75000"/>
                </a:schemeClr>
              </a:solidFill>
            </a:endParaRPr>
          </a:p>
        </p:txBody>
      </p:sp>
      <p:pic>
        <p:nvPicPr>
          <p:cNvPr id="2" name="Phase2">
            <a:hlinkClick r:id="" action="ppaction://media"/>
            <a:extLst>
              <a:ext uri="{FF2B5EF4-FFF2-40B4-BE49-F238E27FC236}">
                <a16:creationId xmlns:a16="http://schemas.microsoft.com/office/drawing/2014/main" id="{4662B355-4CBC-4B46-B1DE-65FD240C4B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80011" y="2448926"/>
            <a:ext cx="6814365" cy="3848112"/>
          </a:xfrm>
          <a:prstGeom prst="rect">
            <a:avLst/>
          </a:prstGeom>
        </p:spPr>
      </p:pic>
    </p:spTree>
    <p:extLst>
      <p:ext uri="{BB962C8B-B14F-4D97-AF65-F5344CB8AC3E}">
        <p14:creationId xmlns:p14="http://schemas.microsoft.com/office/powerpoint/2010/main" val="268026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12786181_TF02787940" id="{1798802C-84EE-40F8-AA82-749FCB0DAB40}" vid="{E03FD201-C9ED-47D9-B1F3-097360176F4C}"/>
    </a:ext>
  </a:extLst>
</a:theme>
</file>

<file path=ppt/theme/theme2.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2FA2181D-B5FB-4A35-83F1-4BE74620503A}"/>
    </a:ext>
  </a:ext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4.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EE284-Group 4 -Presentation</Template>
  <TotalTime>0</TotalTime>
  <Words>702</Words>
  <Application>Microsoft Office PowerPoint</Application>
  <PresentationFormat>Custom</PresentationFormat>
  <Paragraphs>109</Paragraphs>
  <Slides>24</Slides>
  <Notes>7</Notes>
  <HiddenSlides>0</HiddenSlides>
  <MMClips>5</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Bebas Neue</vt:lpstr>
      <vt:lpstr>Calibri</vt:lpstr>
      <vt:lpstr>Calibri Light</vt:lpstr>
      <vt:lpstr>Century Gothic</vt:lpstr>
      <vt:lpstr>Helvetica Neue</vt:lpstr>
      <vt:lpstr>SJSU Spartan Regular</vt:lpstr>
      <vt:lpstr>Times New Roman</vt:lpstr>
      <vt:lpstr>Wingdings</vt:lpstr>
      <vt:lpstr>Books 16x9</vt:lpstr>
      <vt:lpstr>Image Slides</vt:lpstr>
      <vt:lpstr>COURSE EE284 PROJECT- 1</vt:lpstr>
      <vt:lpstr>Overview of Presentation</vt:lpstr>
      <vt:lpstr> Project Overview and Objective</vt:lpstr>
      <vt:lpstr>Software tools and configuration</vt:lpstr>
      <vt:lpstr>PART-1  File configuration of sip.conf: (server and one client for example)</vt:lpstr>
      <vt:lpstr>PHASE 1- Establish and Analyze a Successful Call Between 2 SIP Clients:</vt:lpstr>
      <vt:lpstr>Wireshark capture: </vt:lpstr>
      <vt:lpstr>Wireshark capture: </vt:lpstr>
      <vt:lpstr>PowerPoint Presentation</vt:lpstr>
      <vt:lpstr>Wireshark capture: </vt:lpstr>
      <vt:lpstr>Wireshark capture: </vt:lpstr>
      <vt:lpstr>PowerPoint Presentation</vt:lpstr>
      <vt:lpstr>Wireshark capture: </vt:lpstr>
      <vt:lpstr>PowerPoint Presentation</vt:lpstr>
      <vt:lpstr>Wireshark capture: </vt:lpstr>
      <vt:lpstr>Wireshark capture: </vt:lpstr>
      <vt:lpstr>PART-2</vt:lpstr>
      <vt:lpstr>Wireshark captures: Registration</vt:lpstr>
      <vt:lpstr>Registration Lifetime: </vt:lpstr>
      <vt:lpstr>Hanging up from client script </vt:lpstr>
      <vt:lpstr>Unregistration </vt:lpstr>
      <vt:lpstr>Unregistration expiry </vt:lpstr>
      <vt:lpstr>Project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2018-04-17T19:29:37Z</dcterms:created>
  <dcterms:modified xsi:type="dcterms:W3CDTF">2018-04-19T01:33:32Z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